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7"/>
  </p:handoutMasterIdLst>
  <p:sldIdLst>
    <p:sldId id="285" r:id="rId2"/>
    <p:sldId id="284" r:id="rId3"/>
    <p:sldId id="286" r:id="rId4"/>
    <p:sldId id="287" r:id="rId5"/>
    <p:sldId id="295" r:id="rId6"/>
    <p:sldId id="294" r:id="rId7"/>
    <p:sldId id="293" r:id="rId8"/>
    <p:sldId id="292" r:id="rId9"/>
    <p:sldId id="291" r:id="rId10"/>
    <p:sldId id="288" r:id="rId11"/>
    <p:sldId id="279" r:id="rId12"/>
    <p:sldId id="280" r:id="rId13"/>
    <p:sldId id="281" r:id="rId14"/>
    <p:sldId id="282" r:id="rId15"/>
    <p:sldId id="283" r:id="rId16"/>
  </p:sldIdLst>
  <p:sldSz cx="12192000" cy="6858000"/>
  <p:notesSz cx="6761163" cy="99425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03E1"/>
    <a:srgbClr val="2D2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EDD806-D673-4182-87F8-7592D78AD569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E70A4-9AB5-40A3-A430-2BCDD1DEC5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268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67" name="图片 6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7425"/>
            <a:ext cx="2412698" cy="660317"/>
          </a:xfrm>
          <a:prstGeom prst="rect">
            <a:avLst/>
          </a:prstGeom>
          <a:effectLst>
            <a:glow rad="38100">
              <a:srgbClr val="C00000">
                <a:alpha val="17000"/>
              </a:srgbClr>
            </a:glow>
            <a:outerShdw blurRad="50800" dist="50800" dir="5400000" algn="ctr" rotWithShape="0">
              <a:schemeClr val="bg1"/>
            </a:outerShdw>
          </a:effectLst>
        </p:spPr>
      </p:pic>
      <p:cxnSp>
        <p:nvCxnSpPr>
          <p:cNvPr id="68" name="直接连接符 67"/>
          <p:cNvCxnSpPr/>
          <p:nvPr userDrawn="1"/>
        </p:nvCxnSpPr>
        <p:spPr bwMode="auto">
          <a:xfrm>
            <a:off x="0" y="769272"/>
            <a:ext cx="12192000" cy="29241"/>
          </a:xfrm>
          <a:prstGeom prst="line">
            <a:avLst/>
          </a:prstGeom>
          <a:solidFill>
            <a:srgbClr val="FFFFFF"/>
          </a:solidFill>
          <a:ln w="50800" cap="flat" cmpd="sng" algn="ctr">
            <a:solidFill>
              <a:srgbClr val="FFFF00">
                <a:alpha val="96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0"/>
            <a:ext cx="3197101" cy="784225"/>
          </a:xfrm>
          <a:prstGeom prst="rect">
            <a:avLst/>
          </a:prstGeom>
          <a:effectLst>
            <a:glow rad="38100">
              <a:srgbClr val="C00000">
                <a:alpha val="17000"/>
              </a:srgbClr>
            </a:glow>
            <a:outerShdw blurRad="50800" dist="50800" dir="5400000" algn="ctr" rotWithShape="0">
              <a:schemeClr val="tx1"/>
            </a:outerShdw>
          </a:effectLst>
        </p:spPr>
      </p:pic>
      <p:cxnSp>
        <p:nvCxnSpPr>
          <p:cNvPr id="6" name="直接连接符 3"/>
          <p:cNvCxnSpPr>
            <a:cxnSpLocks noChangeShapeType="1"/>
          </p:cNvCxnSpPr>
          <p:nvPr userDrawn="1"/>
        </p:nvCxnSpPr>
        <p:spPr bwMode="auto">
          <a:xfrm>
            <a:off x="0" y="784225"/>
            <a:ext cx="12192000" cy="0"/>
          </a:xfrm>
          <a:prstGeom prst="line">
            <a:avLst/>
          </a:prstGeom>
          <a:noFill/>
          <a:ln w="50800" algn="ctr">
            <a:solidFill>
              <a:srgbClr val="FFFF00">
                <a:alpha val="96000"/>
              </a:srgb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0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&#20256;&#36136;&#35774;&#22791;/&#26495;&#24335;&#22612;/&#25805;&#20316;/&#26495;&#24335;&#22612;&#27969;&#31243;.exe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&#26368;&#20339;&#25805;&#20316;&#28857;.exe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00.png"/><Relationship Id="rId21" Type="http://schemas.openxmlformats.org/officeDocument/2006/relationships/image" Target="../media/image21.png"/><Relationship Id="rId7" Type="http://schemas.openxmlformats.org/officeDocument/2006/relationships/image" Target="../media/image11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11" Type="http://schemas.openxmlformats.org/officeDocument/2006/relationships/image" Target="../media/image360.png"/><Relationship Id="rId24" Type="http://schemas.openxmlformats.org/officeDocument/2006/relationships/image" Target="../media/image24.png"/><Relationship Id="rId5" Type="http://schemas.openxmlformats.org/officeDocument/2006/relationships/image" Target="../media/image320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350.png"/><Relationship Id="rId19" Type="http://schemas.openxmlformats.org/officeDocument/2006/relationships/image" Target="../media/image19.png"/><Relationship Id="rId4" Type="http://schemas.openxmlformats.org/officeDocument/2006/relationships/image" Target="../media/image310.png"/><Relationship Id="rId9" Type="http://schemas.openxmlformats.org/officeDocument/2006/relationships/image" Target="../media/image38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6.8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  蒸馏单元操作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36153" y="827705"/>
                <a:ext cx="7201115" cy="58805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研究内容：双</a:t>
                </a:r>
                <a:r>
                  <a:rPr lang="zh-CN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组分物系</a:t>
                </a:r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常压定态连续精馏</a:t>
                </a:r>
                <a:endPara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研究重点：塔顶冷凝器</a:t>
                </a:r>
                <a:r>
                  <a:rPr lang="en-US" altLang="zh-CN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——</a:t>
                </a:r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全凝器，泡点回流</a:t>
                </a:r>
                <a:endPara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altLang="zh-CN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altLang="zh-CN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              </a:t>
                </a:r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塔釜为间接蒸汽加热</a:t>
                </a:r>
                <a:r>
                  <a:rPr lang="en-US" altLang="zh-CN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——</a:t>
                </a:r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再沸器</a:t>
                </a:r>
                <a:endPara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研究前提：</a:t>
                </a:r>
                <a:endPara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）理论板</a:t>
                </a:r>
                <a:endPara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离开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塔板的气液两相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达到传热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和传质（相平衡）平衡。（塔板数从塔顶开始计数）</a:t>
                </a:r>
                <a:endPara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）恒摩尔流假设</a:t>
                </a:r>
                <a:endPara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对于没有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从外界引入、也没有向外界输出物料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的塔板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，进入和离开该板的气液两相摩尔流量保持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不变。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精馏段的气液两相摩尔流量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、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提馏段的气液两相摩尔流量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、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3" y="827705"/>
                <a:ext cx="7201115" cy="5880521"/>
              </a:xfrm>
              <a:prstGeom prst="rect">
                <a:avLst/>
              </a:prstGeom>
              <a:blipFill>
                <a:blip r:embed="rId2"/>
                <a:stretch>
                  <a:fillRect l="-1355" t="-1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7537268" y="1619794"/>
            <a:ext cx="4310742" cy="5055326"/>
            <a:chOff x="7550331" y="1267097"/>
            <a:chExt cx="4310742" cy="5055326"/>
          </a:xfrm>
        </p:grpSpPr>
        <p:pic>
          <p:nvPicPr>
            <p:cNvPr id="5" name="Picture 8" descr="连续精馏系统(板式塔)">
              <a:hlinkClick r:id="rId3" action="ppaction://hlinkfile"/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0331" y="1267097"/>
              <a:ext cx="4310742" cy="505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7550331" y="3154016"/>
                  <a:ext cx="7437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原料</m:t>
                        </m:r>
                        <m:r>
                          <a:rPr lang="zh-CN" alt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，</m:t>
                        </m:r>
                      </m:oMath>
                    </m:oMathPara>
                  </a14:m>
                  <a:endParaRPr lang="en-US" altLang="zh-CN" b="0" i="1" dirty="0" smtClean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，</m:t>
                        </m:r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0331" y="3154016"/>
                  <a:ext cx="743793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0656" t="-4396" r="-1639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10127493" y="3138269"/>
                  <a:ext cx="16336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馏出</m:t>
                        </m:r>
                        <m:r>
                          <a:rPr lang="zh-CN" alt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液，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，</m:t>
                        </m:r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7493" y="3138269"/>
                  <a:ext cx="1633652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4478" t="-11111" r="-746" b="-2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10127493" y="5681347"/>
                  <a:ext cx="15109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釜液</m:t>
                        </m:r>
                        <m:r>
                          <a:rPr lang="zh-CN" alt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，</m:t>
                        </m:r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7493" y="5681347"/>
                  <a:ext cx="151092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4839" t="-8889" r="-1210" b="-2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38155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6.8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  蒸馏单元操作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39634" y="822960"/>
                <a:ext cx="11573691" cy="3846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+mn-ea"/>
                  </a:rPr>
                  <a:t>四</a:t>
                </a:r>
                <a:r>
                  <a:rPr lang="zh-CN" altLang="en-US" sz="2400" b="1" dirty="0" smtClean="0">
                    <a:latin typeface="+mn-ea"/>
                  </a:rPr>
                  <a:t>、经济衡算</a:t>
                </a:r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对于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一定物系，一定的分离条件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  −−−→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操作线远离平衡线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−−−→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理论板数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↓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−−−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设备费用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↓</m:t>
                    </m:r>
                  </m:oMath>
                </a14:m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  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−−−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↑,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↑,</m:t>
                    </m:r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−−−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再沸器和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冷凝器的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传热面积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，设备费用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−−−→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冷凝器和再沸器的热负荷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−−−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操作费用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>
                    <a:solidFill>
                      <a:srgbClr val="FFC000"/>
                    </a:solidFill>
                    <a:latin typeface="+mn-ea"/>
                  </a:rPr>
                  <a:t>   需要一个合适的回流比。</a:t>
                </a:r>
                <a:endParaRPr lang="en-US" altLang="zh-CN" sz="2400" b="1" dirty="0">
                  <a:solidFill>
                    <a:srgbClr val="FFC000"/>
                  </a:solidFill>
                  <a:latin typeface="+mn-ea"/>
                </a:endParaRPr>
              </a:p>
              <a:p>
                <a:endParaRPr lang="en-US" altLang="zh-CN" sz="2400" b="1" dirty="0">
                  <a:latin typeface="+mn-ea"/>
                </a:endParaRPr>
              </a:p>
              <a:p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𝒐𝒑𝒕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~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e>
                    </m:d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𝒎𝒊𝒏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+mn-ea"/>
                </a:endParaRPr>
              </a:p>
              <a:p>
                <a:endParaRPr lang="zh-CN" altLang="en-US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34" y="822960"/>
                <a:ext cx="11573691" cy="3846951"/>
              </a:xfrm>
              <a:prstGeom prst="rect">
                <a:avLst/>
              </a:prstGeom>
              <a:blipFill>
                <a:blip r:embed="rId2"/>
                <a:stretch>
                  <a:fillRect l="-843" t="-12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9" descr="设备费用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971" y="3056709"/>
            <a:ext cx="3775165" cy="37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279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6.8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  蒸馏单元操作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78822" y="828896"/>
            <a:ext cx="11495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78822" y="828896"/>
                <a:ext cx="11495315" cy="27594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zh-CN" altLang="zh-CN" sz="2400" kern="100" dirty="0" smtClean="0">
                    <a:latin typeface="+mn-ea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400" kern="100" dirty="0" smtClean="0">
                    <a:latin typeface="+mn-ea"/>
                    <a:cs typeface="Times New Roman" panose="02020603050405020304" pitchFamily="18" charset="0"/>
                  </a:rPr>
                  <a:t>习题</a:t>
                </a:r>
                <a:r>
                  <a:rPr lang="en-US" altLang="zh-CN" sz="2400" kern="100" dirty="0" smtClean="0">
                    <a:latin typeface="+mn-ea"/>
                    <a:cs typeface="Times New Roman" panose="02020603050405020304" pitchFamily="18" charset="0"/>
                  </a:rPr>
                  <a:t>1】</a:t>
                </a:r>
                <a:r>
                  <a:rPr lang="zh-CN" altLang="zh-CN" sz="2400" kern="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用</a:t>
                </a:r>
                <a:r>
                  <a:rPr lang="zh-CN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一连续精馏塔分离苯－甲苯溶液，原料中含苯</a:t>
                </a:r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0.40</a:t>
                </a:r>
                <a:r>
                  <a:rPr lang="zh-CN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，塔顶馏出液含苯</a:t>
                </a:r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0.95</a:t>
                </a:r>
                <a:r>
                  <a:rPr lang="zh-CN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，塔釜残液含苯</a:t>
                </a:r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0.02</a:t>
                </a:r>
                <a:r>
                  <a:rPr lang="zh-CN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（以上均为质量分率），原料为气液混合物，其中蒸汽占</a:t>
                </a:r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／</a:t>
                </a:r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（摩尔比），苯－甲苯平均相对挥发为</a:t>
                </a:r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2.5</a:t>
                </a:r>
                <a:r>
                  <a:rPr lang="zh-CN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，设泡点回流，塔釜采用间接蒸汽加热，塔顶采用全凝器，试求：</a:t>
                </a:r>
              </a:p>
              <a:p>
                <a:pPr algn="just">
                  <a:spcAft>
                    <a:spcPts val="0"/>
                  </a:spcAft>
                </a:pPr>
                <a:r>
                  <a:rPr lang="zh-CN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原料中气液相组成及塔顶易挥发组分的</a:t>
                </a:r>
                <a:r>
                  <a:rPr lang="zh-CN" altLang="zh-CN" sz="2400" kern="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回收率</a:t>
                </a:r>
                <a:r>
                  <a:rPr lang="zh-CN" altLang="en-US" sz="2400" kern="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:endParaRPr lang="zh-CN" altLang="zh-CN" sz="2400" kern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algn="just">
                  <a:spcAft>
                    <a:spcPts val="0"/>
                  </a:spcAft>
                </a:pPr>
                <a:r>
                  <a:rPr lang="zh-CN" altLang="en-US" sz="2400" kern="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kern="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kern="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  <m:r>
                      <a:rPr lang="zh-CN" altLang="en-US" sz="24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；</m:t>
                    </m:r>
                  </m:oMath>
                </a14:m>
                <a:endParaRPr lang="zh-CN" altLang="zh-CN" sz="2400" kern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algn="just">
                  <a:spcAft>
                    <a:spcPts val="0"/>
                  </a:spcAft>
                </a:pPr>
                <a:r>
                  <a:rPr lang="zh-CN" altLang="en-US" sz="2400" kern="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kern="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kern="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  当</a:t>
                </a:r>
                <a14:m>
                  <m:oMath xmlns:m="http://schemas.openxmlformats.org/officeDocument/2006/math">
                    <m:r>
                      <a:rPr lang="en-US" altLang="zh-CN" sz="2400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zh-CN" altLang="zh-CN" sz="2400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＝</m:t>
                    </m:r>
                    <m:r>
                      <a:rPr lang="zh-CN" altLang="zh-CN" sz="2400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2</m:t>
                    </m:r>
                    <m:sSub>
                      <m:sSubPr>
                        <m:ctrlPr>
                          <a:rPr lang="en-US" altLang="zh-CN" sz="240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zh-CN" altLang="en-US" sz="2400" kern="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</a:t>
                </a:r>
                <a:r>
                  <a:rPr lang="zh-CN" altLang="zh-CN" sz="2400" kern="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塔底最后一块理论板下降液体组成。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22" y="828896"/>
                <a:ext cx="11495315" cy="2759473"/>
              </a:xfrm>
              <a:prstGeom prst="rect">
                <a:avLst/>
              </a:prstGeom>
              <a:blipFill>
                <a:blip r:embed="rId2"/>
                <a:stretch>
                  <a:fillRect l="-795" t="-2428" r="-3446" b="-13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49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6.8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  蒸馏单元操作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78822" y="828896"/>
            <a:ext cx="11495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78822" y="828896"/>
                <a:ext cx="11495315" cy="40811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zh-CN" altLang="zh-CN" sz="2400" kern="100" dirty="0" smtClean="0">
                    <a:latin typeface="+mn-ea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400" kern="100" dirty="0" smtClean="0">
                    <a:latin typeface="+mn-ea"/>
                    <a:cs typeface="Times New Roman" panose="02020603050405020304" pitchFamily="18" charset="0"/>
                  </a:rPr>
                  <a:t>习题</a:t>
                </a:r>
                <a:r>
                  <a:rPr lang="en-US" altLang="zh-CN" sz="2400" kern="100" dirty="0">
                    <a:latin typeface="+mn-ea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400" kern="100" dirty="0" smtClean="0">
                    <a:latin typeface="+mn-ea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400" dirty="0"/>
                  <a:t>在板式精馏塔内分离某二元理想溶液，原料液流量为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𝑘𝑚𝑜𝑙</m:t>
                    </m:r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sz="2400" dirty="0"/>
                  <a:t>，饱和蒸汽进料，进料组成为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zh-CN" altLang="en-US" sz="2400" dirty="0"/>
                  <a:t>，塔釜液量与塔顶馏出液量相同，塔顶为全凝器，塔釜用间接蒸汽加热，精馏段操作线为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=0.8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+0.18</m:t>
                    </m:r>
                  </m:oMath>
                </a14:m>
                <a:r>
                  <a:rPr lang="zh-CN" altLang="en-US" sz="2400" dirty="0"/>
                  <a:t>，试求：</a:t>
                </a:r>
              </a:p>
              <a:p>
                <a:pPr>
                  <a:lnSpc>
                    <a:spcPct val="140000"/>
                  </a:lnSpc>
                </a:pPr>
                <a:r>
                  <a:rPr lang="zh-CN" altLang="en-US" sz="2400" dirty="0"/>
                  <a:t>      （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）塔顶、塔底产品组成；</a:t>
                </a:r>
              </a:p>
              <a:p>
                <a:pPr>
                  <a:lnSpc>
                    <a:spcPct val="140000"/>
                  </a:lnSpc>
                </a:pPr>
                <a:r>
                  <a:rPr lang="zh-CN" altLang="en-US" sz="2400" dirty="0"/>
                  <a:t>      （</a:t>
                </a:r>
                <a:r>
                  <a:rPr lang="en-US" altLang="zh-CN" sz="2400" dirty="0"/>
                  <a:t>2</a:t>
                </a:r>
                <a:r>
                  <a:rPr lang="zh-CN" altLang="en-US" sz="2400" dirty="0"/>
                  <a:t>）提馏段操作线方程式；</a:t>
                </a:r>
              </a:p>
              <a:p>
                <a:pPr>
                  <a:lnSpc>
                    <a:spcPct val="140000"/>
                  </a:lnSpc>
                </a:pPr>
                <a:r>
                  <a:rPr lang="zh-CN" altLang="en-US" sz="2400" dirty="0"/>
                  <a:t>      （</a:t>
                </a:r>
                <a:r>
                  <a:rPr lang="en-US" altLang="zh-CN" sz="2400" dirty="0"/>
                  <a:t>3</a:t>
                </a:r>
                <a:r>
                  <a:rPr lang="zh-CN" altLang="en-US" sz="2400" dirty="0"/>
                  <a:t>）若相对挥发度为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sz="2400" dirty="0"/>
                  <a:t>，塔顶第一块板的液</a:t>
                </a:r>
                <a:r>
                  <a:rPr lang="zh-CN" altLang="en-US" sz="2400" dirty="0" smtClean="0"/>
                  <a:t>相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𝑚𝐿</m:t>
                        </m:r>
                      </m:sub>
                    </m:sSub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＝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0.6</m:t>
                    </m:r>
                  </m:oMath>
                </a14:m>
                <a:r>
                  <a:rPr lang="zh-CN" altLang="en-US" sz="2400" dirty="0"/>
                  <a:t>，求离开塔顶第二块板蒸汽组成？</a:t>
                </a:r>
              </a:p>
              <a:p>
                <a:pPr algn="just">
                  <a:spcAft>
                    <a:spcPts val="0"/>
                  </a:spcAft>
                </a:pPr>
                <a:endParaRPr lang="zh-CN" altLang="zh-CN" sz="2400" kern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22" y="828896"/>
                <a:ext cx="11495315" cy="4081117"/>
              </a:xfrm>
              <a:prstGeom prst="rect">
                <a:avLst/>
              </a:prstGeom>
              <a:blipFill>
                <a:blip r:embed="rId2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6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6.8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  蒸馏单元操作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78822" y="828896"/>
            <a:ext cx="11495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78822" y="828896"/>
                <a:ext cx="11495315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2400" kern="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400" kern="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习题</a:t>
                </a:r>
                <a:r>
                  <a:rPr lang="en-US" altLang="zh-CN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sz="2400" kern="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】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某苯与甲苯的混合物流量为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100kmol/h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，苯的浓度为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（摩尔分率，下同），温度为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℃，采用精馏操作对其进行分离，要求塔顶产品浓度为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，苯的回收率为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90%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，精馏塔在常压下操作，相对挥发度为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2.47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，试比较当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无穷时，以下三种工况所需要的最低能耗（包括原料预热需要的热量）：</a:t>
                </a:r>
              </a:p>
              <a:p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℃加料；</a:t>
                </a:r>
              </a:p>
              <a:p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）预热至泡点加料；</a:t>
                </a:r>
              </a:p>
              <a:p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）预热至饱和蒸汽加料。</a:t>
                </a:r>
              </a:p>
              <a:p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已知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在操作条件下料液的泡点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98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℃，平均比热容为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161.5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𝐽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 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𝑘𝑚𝑜𝑙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•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，汽化潜热为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32600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𝐽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𝑚𝑜𝑙</m:t>
                    </m:r>
                  </m:oMath>
                </a14:m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 </a:t>
                </a:r>
              </a:p>
              <a:p>
                <a:pPr algn="just">
                  <a:spcAft>
                    <a:spcPts val="0"/>
                  </a:spcAft>
                </a:pPr>
                <a:endParaRPr lang="zh-CN" altLang="zh-CN" sz="2400" kern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22" y="828896"/>
                <a:ext cx="11495315" cy="3785652"/>
              </a:xfrm>
              <a:prstGeom prst="rect">
                <a:avLst/>
              </a:prstGeom>
              <a:blipFill>
                <a:blip r:embed="rId2"/>
                <a:stretch>
                  <a:fillRect l="-795" t="-1771" r="-3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87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6.8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  蒸馏单元操作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78822" y="828896"/>
            <a:ext cx="11495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378822" y="828896"/>
                <a:ext cx="11495315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2400" kern="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400" kern="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习题</a:t>
                </a:r>
                <a:r>
                  <a:rPr lang="en-US" altLang="zh-CN" sz="2400" kern="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4】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苯和甲苯的混合液中含苯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，该混合液进入一精馏塔中，要求苯的回收率为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90%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，回流比为最小回流比的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倍，泡点进料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dirty="0"/>
                  <a:t>相对挥发度为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2.5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产品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要求为：塔顶馏出液组成为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0.9s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。精馏塔塔顶为全凝器，回流温度为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20℃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，求所需理论板数为多少？已知回流液体的泡点为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83℃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，汽化潜热为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3.2</m:t>
                    </m:r>
                    <m:r>
                      <a:rPr lang="zh-CN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</m:t>
                    </m:r>
                    <m:r>
                      <a:rPr lang="en-US" altLang="zh-CN" sz="2400" i="1" baseline="30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𝑘𝐽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𝑚𝑜𝑙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，比热容为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140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𝑘𝐽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d>
                      <m:dPr>
                        <m:begChr m:val="（"/>
                        <m:endChr m:val="）"/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𝑘𝑚𝑜𝑙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•</m:t>
                        </m:r>
                        <m:r>
                          <a:rPr lang="en-GB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</m:d>
                    <m:r>
                      <a:rPr lang="zh-CN" altLang="en-US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。</m:t>
                    </m:r>
                  </m:oMath>
                </a14:m>
                <a:endParaRPr lang="zh-CN" altLang="zh-CN" sz="2400" kern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22" y="828896"/>
                <a:ext cx="11495315" cy="1938992"/>
              </a:xfrm>
              <a:prstGeom prst="rect">
                <a:avLst/>
              </a:prstGeom>
              <a:blipFill>
                <a:blip r:embed="rId2"/>
                <a:stretch>
                  <a:fillRect l="-795" t="-3459" b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34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6.8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  蒸馏单元操作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78822" y="828896"/>
            <a:ext cx="11495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8822" y="828896"/>
            <a:ext cx="114953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【</a:t>
            </a:r>
            <a:r>
              <a:rPr lang="zh-CN" altLang="en-US" sz="24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习题</a:t>
            </a:r>
            <a:r>
              <a:rPr lang="en-US" altLang="zh-CN" sz="24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5】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如图，用一个蒸馏釜和一层实际板组成的精馏塔分离二元理想溶液。组成为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的料液在泡点温度下由塔顶加入，系统的相对挥发度为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。若使塔顶轻组分的回收率达到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80%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，并要求塔顶产品组成为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0.30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，试求该层塔板的液相默弗里板效率。 </a:t>
            </a:r>
          </a:p>
          <a:p>
            <a:endParaRPr lang="zh-CN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403862" y="3178603"/>
            <a:ext cx="3230675" cy="2311460"/>
            <a:chOff x="8403862" y="3178603"/>
            <a:chExt cx="3230675" cy="2311460"/>
          </a:xfrm>
        </p:grpSpPr>
        <p:grpSp>
          <p:nvGrpSpPr>
            <p:cNvPr id="5" name="Group 23"/>
            <p:cNvGrpSpPr>
              <a:grpSpLocks/>
            </p:cNvGrpSpPr>
            <p:nvPr/>
          </p:nvGrpSpPr>
          <p:grpSpPr bwMode="auto">
            <a:xfrm>
              <a:off x="8957219" y="3178603"/>
              <a:ext cx="2089150" cy="2303460"/>
              <a:chOff x="3288" y="2251"/>
              <a:chExt cx="1316" cy="1451"/>
            </a:xfrm>
          </p:grpSpPr>
          <p:sp>
            <p:nvSpPr>
              <p:cNvPr id="6" name="Rectangle 5"/>
              <p:cNvSpPr>
                <a:spLocks noChangeArrowheads="1"/>
              </p:cNvSpPr>
              <p:nvPr/>
            </p:nvSpPr>
            <p:spPr bwMode="auto">
              <a:xfrm>
                <a:off x="3470" y="2568"/>
                <a:ext cx="408" cy="953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" name="Line 6"/>
              <p:cNvSpPr>
                <a:spLocks noChangeShapeType="1"/>
              </p:cNvSpPr>
              <p:nvPr/>
            </p:nvSpPr>
            <p:spPr bwMode="auto">
              <a:xfrm>
                <a:off x="3470" y="2795"/>
                <a:ext cx="40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" name="Line 7"/>
              <p:cNvSpPr>
                <a:spLocks noChangeShapeType="1"/>
              </p:cNvSpPr>
              <p:nvPr/>
            </p:nvSpPr>
            <p:spPr bwMode="auto">
              <a:xfrm>
                <a:off x="3470" y="3067"/>
                <a:ext cx="40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" name="Line 10"/>
              <p:cNvSpPr>
                <a:spLocks noChangeShapeType="1"/>
              </p:cNvSpPr>
              <p:nvPr/>
            </p:nvSpPr>
            <p:spPr bwMode="auto">
              <a:xfrm>
                <a:off x="3696" y="3249"/>
                <a:ext cx="6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" name="Line 11"/>
              <p:cNvSpPr>
                <a:spLocks noChangeShapeType="1"/>
              </p:cNvSpPr>
              <p:nvPr/>
            </p:nvSpPr>
            <p:spPr bwMode="auto">
              <a:xfrm>
                <a:off x="3696" y="3430"/>
                <a:ext cx="6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" name="Line 12"/>
              <p:cNvSpPr>
                <a:spLocks noChangeShapeType="1"/>
              </p:cNvSpPr>
              <p:nvPr/>
            </p:nvSpPr>
            <p:spPr bwMode="auto">
              <a:xfrm>
                <a:off x="3696" y="3249"/>
                <a:ext cx="137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Line 13"/>
              <p:cNvSpPr>
                <a:spLocks noChangeShapeType="1"/>
              </p:cNvSpPr>
              <p:nvPr/>
            </p:nvSpPr>
            <p:spPr bwMode="auto">
              <a:xfrm flipH="1">
                <a:off x="3696" y="3339"/>
                <a:ext cx="137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" name="Line 14"/>
              <p:cNvSpPr>
                <a:spLocks noChangeShapeType="1"/>
              </p:cNvSpPr>
              <p:nvPr/>
            </p:nvSpPr>
            <p:spPr bwMode="auto">
              <a:xfrm>
                <a:off x="3651" y="3521"/>
                <a:ext cx="0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" name="Line 15"/>
              <p:cNvSpPr>
                <a:spLocks noChangeShapeType="1"/>
              </p:cNvSpPr>
              <p:nvPr/>
            </p:nvSpPr>
            <p:spPr bwMode="auto">
              <a:xfrm>
                <a:off x="3651" y="3702"/>
                <a:ext cx="95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" name="Line 16"/>
              <p:cNvSpPr>
                <a:spLocks noChangeShapeType="1"/>
              </p:cNvSpPr>
              <p:nvPr/>
            </p:nvSpPr>
            <p:spPr bwMode="auto">
              <a:xfrm>
                <a:off x="3288" y="2432"/>
                <a:ext cx="31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" name="Line 17"/>
              <p:cNvSpPr>
                <a:spLocks noChangeShapeType="1"/>
              </p:cNvSpPr>
              <p:nvPr/>
            </p:nvSpPr>
            <p:spPr bwMode="auto">
              <a:xfrm>
                <a:off x="3606" y="2432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" name="Line 18"/>
              <p:cNvSpPr>
                <a:spLocks noChangeShapeType="1"/>
              </p:cNvSpPr>
              <p:nvPr/>
            </p:nvSpPr>
            <p:spPr bwMode="auto">
              <a:xfrm flipV="1">
                <a:off x="3742" y="2387"/>
                <a:ext cx="0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" name="Line 19"/>
              <p:cNvSpPr>
                <a:spLocks noChangeShapeType="1"/>
              </p:cNvSpPr>
              <p:nvPr/>
            </p:nvSpPr>
            <p:spPr bwMode="auto">
              <a:xfrm>
                <a:off x="3742" y="2387"/>
                <a:ext cx="31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9" name="Oval 20"/>
              <p:cNvSpPr>
                <a:spLocks noChangeArrowheads="1"/>
              </p:cNvSpPr>
              <p:nvPr/>
            </p:nvSpPr>
            <p:spPr bwMode="auto">
              <a:xfrm>
                <a:off x="4059" y="2296"/>
                <a:ext cx="272" cy="27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V="1">
                <a:off x="4014" y="2251"/>
                <a:ext cx="363" cy="3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" name="Line 22"/>
              <p:cNvSpPr>
                <a:spLocks noChangeShapeType="1"/>
              </p:cNvSpPr>
              <p:nvPr/>
            </p:nvSpPr>
            <p:spPr bwMode="auto">
              <a:xfrm>
                <a:off x="4195" y="2568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8403862" y="3250040"/>
                  <a:ext cx="6749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3862" y="3250040"/>
                  <a:ext cx="67491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/>
                <p:cNvSpPr txBox="1"/>
                <p:nvPr/>
              </p:nvSpPr>
              <p:spPr>
                <a:xfrm>
                  <a:off x="10373202" y="3856742"/>
                  <a:ext cx="6749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73202" y="3856742"/>
                  <a:ext cx="67491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10686007" y="5120731"/>
                  <a:ext cx="9485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6007" y="5120731"/>
                  <a:ext cx="94853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7962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6.8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  蒸馏单元操作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36153" y="827705"/>
                <a:ext cx="11537984" cy="52655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一、物料衡算</a:t>
                </a:r>
                <a:endPara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物料衡算</a:t>
                </a:r>
                <a:r>
                  <a:rPr lang="zh-CN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方程</a:t>
                </a:r>
                <a:endPara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①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全塔：</a:t>
                </a:r>
                <a:r>
                  <a:rPr lang="en-US" altLang="zh-CN" sz="2400" b="1" dirty="0" smtClean="0"/>
                  <a:t>	   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/>
                  <a:t>        			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𝑭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𝐅</m:t>
                        </m:r>
                      </m:sub>
                    </m:sSub>
                    <m:r>
                      <a:rPr lang="en-US" altLang="zh-CN" sz="24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𝑫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𝐃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𝑾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𝐖</m:t>
                        </m:r>
                      </m:sub>
                    </m:sSub>
                  </m:oMath>
                </a14:m>
                <a:endPara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②  </a:t>
                </a:r>
                <a:r>
                  <a:rPr lang="zh-CN" altLang="en-US" sz="2400" b="1" dirty="0" smtClean="0"/>
                  <a:t>精馏段：</a:t>
                </a:r>
                <a:r>
                  <a:rPr lang="en-US" altLang="zh-CN" sz="2400" b="1" dirty="0"/>
                  <a:t> </a:t>
                </a:r>
                <a:r>
                  <a:rPr lang="en-US" altLang="zh-CN" sz="2400" b="1" dirty="0" smtClean="0"/>
                  <a:t>    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                  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𝐃</m:t>
                        </m:r>
                      </m:sub>
                    </m:sSub>
                  </m:oMath>
                </a14:m>
                <a:endPara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457200" indent="-457200">
                  <a:buAutoNum type="circleNumDbPlain" startAt="3"/>
                </a:pPr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提馏段：</a:t>
                </a:r>
                <a:endPara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altLang="zh-CN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𝑾</m:t>
                    </m:r>
                  </m:oMath>
                </a14:m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𝑾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𝐖</m:t>
                        </m:r>
                      </m:sub>
                    </m:sSub>
                  </m:oMath>
                </a14:m>
                <a:endPara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④</m:t>
                    </m:r>
                  </m:oMath>
                </a14:m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加料板：</a:t>
                </a:r>
                <a:r>
                  <a:rPr lang="en-US" altLang="zh-CN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altLang="zh-CN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altLang="zh-CN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altLang="zh-CN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                   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3" y="827705"/>
                <a:ext cx="11537984" cy="5265544"/>
              </a:xfrm>
              <a:prstGeom prst="rect">
                <a:avLst/>
              </a:prstGeom>
              <a:blipFill>
                <a:blip r:embed="rId2"/>
                <a:stretch>
                  <a:fillRect l="-845" t="-15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7252925" y="935875"/>
            <a:ext cx="4621212" cy="3451306"/>
            <a:chOff x="7652222" y="1770883"/>
            <a:chExt cx="4621212" cy="3451306"/>
          </a:xfrm>
        </p:grpSpPr>
        <p:grpSp>
          <p:nvGrpSpPr>
            <p:cNvPr id="6" name="Group 26"/>
            <p:cNvGrpSpPr>
              <a:grpSpLocks/>
            </p:cNvGrpSpPr>
            <p:nvPr/>
          </p:nvGrpSpPr>
          <p:grpSpPr bwMode="auto">
            <a:xfrm>
              <a:off x="7918921" y="2146300"/>
              <a:ext cx="4354513" cy="2638425"/>
              <a:chOff x="2928" y="1210"/>
              <a:chExt cx="2743" cy="1662"/>
            </a:xfrm>
          </p:grpSpPr>
          <p:sp>
            <p:nvSpPr>
              <p:cNvPr id="12" name="Line 11"/>
              <p:cNvSpPr>
                <a:spLocks noChangeShapeType="1"/>
              </p:cNvSpPr>
              <p:nvPr/>
            </p:nvSpPr>
            <p:spPr bwMode="auto">
              <a:xfrm>
                <a:off x="3632" y="1288"/>
                <a:ext cx="0" cy="1584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Line 12"/>
              <p:cNvSpPr>
                <a:spLocks noChangeShapeType="1"/>
              </p:cNvSpPr>
              <p:nvPr/>
            </p:nvSpPr>
            <p:spPr bwMode="auto">
              <a:xfrm>
                <a:off x="4752" y="1210"/>
                <a:ext cx="0" cy="1584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Line 13"/>
              <p:cNvSpPr>
                <a:spLocks noChangeShapeType="1"/>
              </p:cNvSpPr>
              <p:nvPr/>
            </p:nvSpPr>
            <p:spPr bwMode="auto">
              <a:xfrm>
                <a:off x="3632" y="2026"/>
                <a:ext cx="11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Line 14"/>
              <p:cNvSpPr>
                <a:spLocks noChangeShapeType="1"/>
              </p:cNvSpPr>
              <p:nvPr/>
            </p:nvSpPr>
            <p:spPr bwMode="auto">
              <a:xfrm>
                <a:off x="2928" y="1944"/>
                <a:ext cx="816" cy="0"/>
              </a:xfrm>
              <a:prstGeom prst="line">
                <a:avLst/>
              </a:prstGeom>
              <a:noFill/>
              <a:ln w="25400">
                <a:solidFill>
                  <a:srgbClr val="33CC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Line 15"/>
              <p:cNvSpPr>
                <a:spLocks noChangeShapeType="1"/>
              </p:cNvSpPr>
              <p:nvPr/>
            </p:nvSpPr>
            <p:spPr bwMode="auto">
              <a:xfrm>
                <a:off x="3919" y="1367"/>
                <a:ext cx="0" cy="624"/>
              </a:xfrm>
              <a:prstGeom prst="line">
                <a:avLst/>
              </a:prstGeom>
              <a:noFill/>
              <a:ln w="31750">
                <a:solidFill>
                  <a:schemeClr val="accent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Line 16"/>
              <p:cNvSpPr>
                <a:spLocks noChangeShapeType="1"/>
              </p:cNvSpPr>
              <p:nvPr/>
            </p:nvSpPr>
            <p:spPr bwMode="auto">
              <a:xfrm flipH="1">
                <a:off x="3919" y="2176"/>
                <a:ext cx="8" cy="549"/>
              </a:xfrm>
              <a:prstGeom prst="line">
                <a:avLst/>
              </a:prstGeom>
              <a:noFill/>
              <a:ln w="31750">
                <a:solidFill>
                  <a:srgbClr val="FF00FF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Line 17"/>
              <p:cNvSpPr>
                <a:spLocks noChangeShapeType="1"/>
              </p:cNvSpPr>
              <p:nvPr/>
            </p:nvSpPr>
            <p:spPr bwMode="auto">
              <a:xfrm flipV="1">
                <a:off x="4503" y="1368"/>
                <a:ext cx="0" cy="576"/>
              </a:xfrm>
              <a:prstGeom prst="line">
                <a:avLst/>
              </a:prstGeom>
              <a:noFill/>
              <a:ln w="31750">
                <a:solidFill>
                  <a:srgbClr val="FF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Line 18"/>
              <p:cNvSpPr>
                <a:spLocks noChangeShapeType="1"/>
              </p:cNvSpPr>
              <p:nvPr/>
            </p:nvSpPr>
            <p:spPr bwMode="auto">
              <a:xfrm flipV="1">
                <a:off x="4504" y="2176"/>
                <a:ext cx="0" cy="549"/>
              </a:xfrm>
              <a:prstGeom prst="line">
                <a:avLst/>
              </a:prstGeom>
              <a:noFill/>
              <a:ln w="31750">
                <a:solidFill>
                  <a:schemeClr val="hlink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Text Box 19"/>
              <p:cNvSpPr txBox="1">
                <a:spLocks noChangeArrowheads="1"/>
              </p:cNvSpPr>
              <p:nvPr/>
            </p:nvSpPr>
            <p:spPr bwMode="auto">
              <a:xfrm>
                <a:off x="4949" y="1944"/>
                <a:ext cx="722" cy="4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dirty="0">
                    <a:latin typeface="+mn-ea"/>
                  </a:rPr>
                  <a:t>加料</a:t>
                </a:r>
                <a:r>
                  <a:rPr lang="zh-CN" altLang="en-US" dirty="0" smtClean="0">
                    <a:latin typeface="+mn-ea"/>
                  </a:rPr>
                  <a:t>板</a:t>
                </a:r>
                <a:endParaRPr lang="en-US" altLang="zh-CN" dirty="0" smtClean="0">
                  <a:latin typeface="+mn-ea"/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zh-CN" altLang="en-US" dirty="0" smtClean="0">
                    <a:latin typeface="+mn-ea"/>
                  </a:rPr>
                  <a:t>（第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dirty="0" smtClean="0">
                    <a:latin typeface="+mn-ea"/>
                  </a:rPr>
                  <a:t>板）</a:t>
                </a:r>
                <a:endParaRPr lang="en-US" altLang="zh-CN" dirty="0">
                  <a:latin typeface="+mn-ea"/>
                </a:endParaRPr>
              </a:p>
            </p:txBody>
          </p:sp>
          <p:sp>
            <p:nvSpPr>
              <p:cNvPr id="21" name="Rectangle 25"/>
              <p:cNvSpPr>
                <a:spLocks noChangeArrowheads="1"/>
              </p:cNvSpPr>
              <p:nvPr/>
            </p:nvSpPr>
            <p:spPr bwMode="auto">
              <a:xfrm>
                <a:off x="3394" y="1546"/>
                <a:ext cx="1550" cy="864"/>
              </a:xfrm>
              <a:prstGeom prst="rect">
                <a:avLst/>
              </a:prstGeom>
              <a:noFill/>
              <a:ln w="28575">
                <a:solidFill>
                  <a:srgbClr val="FF6600"/>
                </a:solidFill>
                <a:prstDash val="dash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9018486" y="1783337"/>
                  <a:ext cx="914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altLang="zh-CN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8486" y="1783337"/>
                  <a:ext cx="914400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9998648" y="1770883"/>
                  <a:ext cx="914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altLang="zh-CN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8648" y="1770883"/>
                  <a:ext cx="914400" cy="6463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9034094" y="4551363"/>
                  <a:ext cx="914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altLang="zh-CN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4094" y="4551363"/>
                  <a:ext cx="914400" cy="646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9889008" y="4575858"/>
                  <a:ext cx="115866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，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altLang="zh-CN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9008" y="4575858"/>
                  <a:ext cx="1158665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7652222" y="2988359"/>
                  <a:ext cx="1079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2222" y="2988359"/>
                  <a:ext cx="1079500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9001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6.8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  蒸馏单元操作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36153" y="827705"/>
                <a:ext cx="11537984" cy="5801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操作线方程</a:t>
                </a:r>
                <a:endPara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① </a:t>
                </a:r>
                <a:r>
                  <a:rPr lang="zh-CN" altLang="en-US" sz="2400" b="1" dirty="0" smtClean="0"/>
                  <a:t>精馏段：</a:t>
                </a:r>
                <a:r>
                  <a:rPr lang="en-US" altLang="zh-CN" sz="2400" b="1" dirty="0"/>
                  <a:t> </a:t>
                </a:r>
                <a:endParaRPr lang="en-US" altLang="zh-CN" sz="2400" b="1" dirty="0" smtClean="0"/>
              </a:p>
              <a:p>
                <a:r>
                  <a:rPr lang="en-US" altLang="zh-CN" sz="2400" b="1" dirty="0"/>
                  <a:t> </a:t>
                </a:r>
                <a:r>
                  <a:rPr lang="en-US" altLang="zh-CN" sz="2400" b="1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num>
                          <m:den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</a:rPr>
                                  <m:t>𝐃</m:t>
                                </m:r>
                              </m:sub>
                            </m:sSub>
                          </m:e>
                        </m:box>
                      </m:e>
                    </m:box>
                  </m:oMath>
                </a14:m>
                <a:r>
                  <a:rPr lang="en-US" altLang="zh-CN" sz="2400" b="1" dirty="0" smtClean="0"/>
                  <a:t>     </a:t>
                </a:r>
                <a:r>
                  <a:rPr lang="zh-CN" altLang="en-US" sz="2400" b="1" dirty="0" smtClean="0"/>
                  <a:t>端点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/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zh-CN" altLang="en-US" sz="2400" b="1" i="1" smtClean="0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</m:oMath>
                </a14:m>
                <a:r>
                  <a:rPr lang="zh-CN" altLang="en-US" sz="2400" b="1" dirty="0" smtClean="0"/>
                  <a:t>）</a:t>
                </a:r>
                <a:endParaRPr lang="en-US" altLang="zh-CN" sz="2400" b="1" dirty="0" smtClean="0"/>
              </a:p>
              <a:p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等线" panose="02010600030101010101" pitchFamily="2" charset="-122"/>
                    <a:ea typeface="等线" panose="02010600030101010101" pitchFamily="2" charset="-122"/>
                  </a:rPr>
                  <a:t>② </a:t>
                </a:r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提馏段：</a:t>
                </a:r>
                <a:endPara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altLang="zh-CN" sz="2400" b="1" i="1" dirty="0">
                    <a:latin typeface="Cambria Math" panose="02040503050406030204" pitchFamily="18" charset="0"/>
                  </a:rPr>
                  <a:t>     </a:t>
                </a:r>
                <a:r>
                  <a:rPr lang="en-US" altLang="zh-CN" sz="2400" b="1" i="1" dirty="0" smtClean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  <m:sup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  <m:sup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e>
                    </m:box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−</m:t>
                    </m:r>
                    <m:box>
                      <m:box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  <m:sup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𝐖</m:t>
                            </m:r>
                          </m:sub>
                        </m:sSub>
                      </m:e>
                    </m:box>
                  </m:oMath>
                </a14:m>
                <a:r>
                  <a:rPr lang="zh-CN" altLang="en-US" sz="2400" b="1" dirty="0" smtClean="0"/>
                  <a:t>  </a:t>
                </a:r>
                <a:endParaRPr lang="en-US" altLang="zh-CN" sz="2400" b="1" dirty="0" smtClean="0"/>
              </a:p>
              <a:p>
                <a:r>
                  <a:rPr lang="zh-CN" altLang="en-US" sz="2400" b="1" dirty="0" smtClean="0"/>
                  <a:t>端点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/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</m:oMath>
                </a14:m>
                <a:r>
                  <a:rPr lang="zh-CN" altLang="en-US" sz="2400" b="1" dirty="0" smtClean="0"/>
                  <a:t>）</a:t>
                </a:r>
                <a:endParaRPr lang="en-US" altLang="zh-CN" sz="2400" b="1" i="1" dirty="0" smtClean="0">
                  <a:latin typeface="Cambria Math" panose="02040503050406030204" pitchFamily="18" charset="0"/>
                </a:endParaRPr>
              </a:p>
              <a:p>
                <a:endParaRPr lang="en-US" altLang="zh-CN" sz="2400" b="1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③ 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400" b="1" dirty="0" smtClean="0">
                    <a:latin typeface="+mn-ea"/>
                  </a:rPr>
                  <a:t>线</a:t>
                </a:r>
                <a:r>
                  <a:rPr lang="zh-CN" altLang="en-US" sz="2400" b="1" dirty="0">
                    <a:latin typeface="+mn-ea"/>
                  </a:rPr>
                  <a:t>方程</a:t>
                </a:r>
                <a:r>
                  <a:rPr lang="zh-CN" altLang="en-US" sz="2400" b="1" dirty="0" smtClean="0">
                    <a:latin typeface="+mn-ea"/>
                  </a:rPr>
                  <a:t>：</a:t>
                </a:r>
                <a:endParaRPr lang="en-US" altLang="zh-CN" sz="2400" b="1" dirty="0" smtClean="0">
                  <a:latin typeface="+mn-ea"/>
                </a:endParaRPr>
              </a:p>
              <a:p>
                <a:r>
                  <a:rPr lang="en-US" altLang="zh-CN" sz="2400" b="1" dirty="0">
                    <a:latin typeface="+mn-ea"/>
                  </a:rPr>
                  <a:t> </a:t>
                </a:r>
                <a:r>
                  <a:rPr lang="en-US" altLang="zh-CN" sz="2400" b="1" dirty="0" smtClean="0">
                    <a:latin typeface="+mn-ea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</m:sub>
                        </m:sSub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zh-CN" altLang="en-US" sz="2400" b="1" dirty="0" smtClean="0"/>
                  <a:t>    端点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/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zh-CN" altLang="en-US" sz="2400" b="1" dirty="0"/>
                  <a:t>）</a:t>
                </a:r>
                <a:endParaRPr lang="en-US" altLang="zh-CN" sz="2400" b="1" i="1" dirty="0">
                  <a:latin typeface="Cambria Math" panose="02040503050406030204" pitchFamily="18" charset="0"/>
                </a:endParaRPr>
              </a:p>
              <a:p>
                <a:endParaRPr lang="en-US" altLang="zh-CN" sz="2400" b="1" dirty="0" smtClean="0">
                  <a:latin typeface="+mn-ea"/>
                </a:endParaRPr>
              </a:p>
              <a:p>
                <a:r>
                  <a:rPr lang="zh-CN" altLang="en-US" sz="2400" b="1" dirty="0" smtClean="0">
                    <a:latin typeface="+mn-ea"/>
                  </a:rPr>
                  <a:t>讨论：</a:t>
                </a:r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①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b="1" dirty="0" smtClean="0">
                    <a:latin typeface="+mn-ea"/>
                  </a:rPr>
                  <a:t>精馏段的斜率（变大），靠近平衡线</a:t>
                </a:r>
                <a:endParaRPr lang="en-US" altLang="zh-CN" sz="2400" b="1" dirty="0" smtClean="0">
                  <a:latin typeface="+mn-ea"/>
                </a:endParaRPr>
              </a:p>
              <a:p>
                <a:r>
                  <a:rPr lang="en-US" altLang="zh-CN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           ②</a:t>
                </a:r>
                <a:r>
                  <a:rPr lang="en-US" altLang="zh-CN" sz="2400" b="1" i="1" dirty="0" smtClean="0">
                    <a:latin typeface="Cambria Math" panose="02040503050406030204" pitchFamily="18" charset="0"/>
                  </a:rPr>
                  <a:t> q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sz="2400" b="1" i="1" dirty="0" smtClean="0">
                    <a:latin typeface="Cambria Math" panose="02040503050406030204" pitchFamily="18" charset="0"/>
                  </a:rPr>
                  <a:t>  </a:t>
                </a:r>
                <a:r>
                  <a:rPr lang="en-US" altLang="zh-CN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400" b="1" dirty="0" smtClean="0">
                    <a:latin typeface="+mn-ea"/>
                  </a:rPr>
                  <a:t>线的斜率按照顺时针变化。</a:t>
                </a:r>
                <a:endParaRPr lang="en-US" altLang="zh-CN" sz="2400" b="1" dirty="0" smtClean="0">
                  <a:latin typeface="+mn-ea"/>
                </a:endParaRPr>
              </a:p>
              <a:p>
                <a:r>
                  <a:rPr lang="en-US" altLang="zh-CN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 </a:t>
                </a:r>
                <a:r>
                  <a:rPr lang="en-US" altLang="zh-CN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     </a:t>
                </a:r>
                <a:r>
                  <a:rPr lang="en-US" altLang="zh-CN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等线" panose="02010600030101010101" pitchFamily="2" charset="-122"/>
                    <a:ea typeface="等线" panose="02010600030101010101" pitchFamily="2" charset="-122"/>
                  </a:rPr>
                  <a:t>③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端点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+mn-ea"/>
                  </a:rPr>
                  <a:t>在哪里？</a:t>
                </a:r>
                <a:endParaRPr lang="en-US" altLang="zh-CN" sz="2400" b="1" dirty="0" smtClean="0">
                  <a:latin typeface="+mn-ea"/>
                </a:endParaRPr>
              </a:p>
              <a:p>
                <a:r>
                  <a:rPr lang="zh-CN" altLang="en-US" sz="2400" b="1" dirty="0" smtClean="0">
                    <a:latin typeface="+mn-ea"/>
                  </a:rPr>
                  <a:t>泡点进料：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  <m:r>
                      <a:rPr lang="zh-CN" altLang="en-US" sz="2400" b="1" i="1" smtClean="0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r>
                  <a:rPr lang="zh-CN" altLang="en-US" sz="2400" b="1" dirty="0" smtClean="0">
                    <a:latin typeface="+mn-ea"/>
                  </a:rPr>
                  <a:t>饱和蒸汽进料</a:t>
                </a:r>
                <a:r>
                  <a:rPr lang="zh-CN" altLang="en-US" sz="2400" b="1" dirty="0">
                    <a:latin typeface="+mn-ea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+mn-ea"/>
                  </a:rPr>
                  <a:t>                    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3" y="827705"/>
                <a:ext cx="11537984" cy="5801268"/>
              </a:xfrm>
              <a:prstGeom prst="rect">
                <a:avLst/>
              </a:prstGeom>
              <a:blipFill>
                <a:blip r:embed="rId2"/>
                <a:stretch>
                  <a:fillRect l="-845" t="-1262" b="-11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/>
          <p:cNvGrpSpPr/>
          <p:nvPr/>
        </p:nvGrpSpPr>
        <p:grpSpPr>
          <a:xfrm>
            <a:off x="9568158" y="921016"/>
            <a:ext cx="2310399" cy="1955203"/>
            <a:chOff x="8665425" y="1118449"/>
            <a:chExt cx="3524892" cy="3202202"/>
          </a:xfrm>
        </p:grpSpPr>
        <p:sp>
          <p:nvSpPr>
            <p:cNvPr id="30" name="Arc 17"/>
            <p:cNvSpPr>
              <a:spLocks/>
            </p:cNvSpPr>
            <p:nvPr/>
          </p:nvSpPr>
          <p:spPr bwMode="auto">
            <a:xfrm flipH="1">
              <a:off x="8981606" y="1163927"/>
              <a:ext cx="2895600" cy="28956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1750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Rectangle 15"/>
            <p:cNvSpPr>
              <a:spLocks noChangeArrowheads="1"/>
            </p:cNvSpPr>
            <p:nvPr/>
          </p:nvSpPr>
          <p:spPr bwMode="auto">
            <a:xfrm>
              <a:off x="8968543" y="1137801"/>
              <a:ext cx="2879725" cy="2879725"/>
            </a:xfrm>
            <a:prstGeom prst="rect">
              <a:avLst/>
            </a:prstGeom>
            <a:noFill/>
            <a:ln w="317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Line 16"/>
            <p:cNvSpPr>
              <a:spLocks noChangeShapeType="1"/>
            </p:cNvSpPr>
            <p:nvPr/>
          </p:nvSpPr>
          <p:spPr bwMode="auto">
            <a:xfrm flipV="1">
              <a:off x="8965731" y="1155989"/>
              <a:ext cx="2895600" cy="2895600"/>
            </a:xfrm>
            <a:prstGeom prst="line">
              <a:avLst/>
            </a:prstGeom>
            <a:noFill/>
            <a:ln w="3175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20"/>
            <p:cNvSpPr>
              <a:spLocks noChangeShapeType="1"/>
            </p:cNvSpPr>
            <p:nvPr/>
          </p:nvSpPr>
          <p:spPr bwMode="auto">
            <a:xfrm>
              <a:off x="9313816" y="3696789"/>
              <a:ext cx="1" cy="346863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/>
                <p:cNvSpPr txBox="1"/>
                <p:nvPr/>
              </p:nvSpPr>
              <p:spPr>
                <a:xfrm>
                  <a:off x="10443907" y="4017592"/>
                  <a:ext cx="19454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3907" y="4017592"/>
                  <a:ext cx="19454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5625" r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/>
                <p:cNvSpPr txBox="1"/>
                <p:nvPr/>
              </p:nvSpPr>
              <p:spPr>
                <a:xfrm>
                  <a:off x="8748378" y="1801784"/>
                  <a:ext cx="197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8378" y="1801784"/>
                  <a:ext cx="19793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7273" r="-21212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/>
                <p:cNvSpPr txBox="1"/>
                <p:nvPr/>
              </p:nvSpPr>
              <p:spPr>
                <a:xfrm>
                  <a:off x="9173966" y="4043652"/>
                  <a:ext cx="322732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966" y="4043652"/>
                  <a:ext cx="32273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5094" r="-15094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11293154" y="1118449"/>
                  <a:ext cx="44435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en-US" altLang="zh-CN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154" y="1118449"/>
                  <a:ext cx="44435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圆角矩形标注 37"/>
                <p:cNvSpPr/>
                <p:nvPr/>
              </p:nvSpPr>
              <p:spPr>
                <a:xfrm>
                  <a:off x="10439255" y="2836859"/>
                  <a:ext cx="1316805" cy="561983"/>
                </a:xfrm>
                <a:prstGeom prst="wedgeRoundRectCallout">
                  <a:avLst>
                    <a:gd name="adj1" fmla="val -66414"/>
                    <a:gd name="adj2" fmla="val -125666"/>
                    <a:gd name="adj3" fmla="val 1666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>
                      <a:solidFill>
                        <a:schemeClr val="bg1"/>
                      </a:solidFill>
                    </a:rPr>
                    <a:t>斜率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</m:oMath>
                  </a14:m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圆角矩形标注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9255" y="2836859"/>
                  <a:ext cx="1316805" cy="561983"/>
                </a:xfrm>
                <a:prstGeom prst="wedgeRoundRectCallout">
                  <a:avLst>
                    <a:gd name="adj1" fmla="val -66414"/>
                    <a:gd name="adj2" fmla="val -125666"/>
                    <a:gd name="adj3" fmla="val 16667"/>
                  </a:avLst>
                </a:prstGeom>
                <a:blipFill>
                  <a:blip r:embed="rId7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/>
                <p:cNvSpPr txBox="1"/>
                <p:nvPr/>
              </p:nvSpPr>
              <p:spPr>
                <a:xfrm>
                  <a:off x="9375618" y="3573635"/>
                  <a:ext cx="1942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5618" y="3573635"/>
                  <a:ext cx="19421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8125" r="-21875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/>
                <p:cNvSpPr txBox="1"/>
                <p:nvPr/>
              </p:nvSpPr>
              <p:spPr>
                <a:xfrm>
                  <a:off x="8665425" y="3966497"/>
                  <a:ext cx="33375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文本框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5425" y="3966497"/>
                  <a:ext cx="333755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接连接符 40"/>
            <p:cNvCxnSpPr/>
            <p:nvPr/>
          </p:nvCxnSpPr>
          <p:spPr>
            <a:xfrm flipV="1">
              <a:off x="9335332" y="1583723"/>
              <a:ext cx="1408601" cy="2131854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/>
                <p:cNvSpPr txBox="1"/>
                <p:nvPr/>
              </p:nvSpPr>
              <p:spPr>
                <a:xfrm>
                  <a:off x="10429406" y="1524541"/>
                  <a:ext cx="1961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9406" y="1524541"/>
                  <a:ext cx="19614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8125" r="-21875" b="-239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/>
                <p:cNvSpPr txBox="1"/>
                <p:nvPr/>
              </p:nvSpPr>
              <p:spPr>
                <a:xfrm>
                  <a:off x="11821626" y="3966497"/>
                  <a:ext cx="3686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1.0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1626" y="3966497"/>
                  <a:ext cx="36869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3115" r="-13115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箭头连接符 43"/>
            <p:cNvCxnSpPr>
              <a:endCxn id="34" idx="1"/>
            </p:cNvCxnSpPr>
            <p:nvPr/>
          </p:nvCxnSpPr>
          <p:spPr>
            <a:xfrm flipV="1">
              <a:off x="9733231" y="4156092"/>
              <a:ext cx="710676" cy="79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 flipV="1">
              <a:off x="8806820" y="2078783"/>
              <a:ext cx="0" cy="6678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6766144" y="921011"/>
            <a:ext cx="2388406" cy="1970057"/>
            <a:chOff x="5301845" y="1025904"/>
            <a:chExt cx="3401769" cy="3150063"/>
          </a:xfrm>
        </p:grpSpPr>
        <p:grpSp>
          <p:nvGrpSpPr>
            <p:cNvPr id="47" name="组合 46"/>
            <p:cNvGrpSpPr/>
            <p:nvPr/>
          </p:nvGrpSpPr>
          <p:grpSpPr>
            <a:xfrm>
              <a:off x="5317857" y="1025904"/>
              <a:ext cx="3118395" cy="2903538"/>
              <a:chOff x="8758811" y="1155989"/>
              <a:chExt cx="3118395" cy="2903538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8949856" y="1155989"/>
                <a:ext cx="2927350" cy="2903538"/>
                <a:chOff x="8946786" y="1020795"/>
                <a:chExt cx="2927350" cy="2903538"/>
              </a:xfrm>
            </p:grpSpPr>
            <p:sp>
              <p:nvSpPr>
                <p:cNvPr id="23" name="Arc 17"/>
                <p:cNvSpPr>
                  <a:spLocks/>
                </p:cNvSpPr>
                <p:nvPr/>
              </p:nvSpPr>
              <p:spPr bwMode="auto">
                <a:xfrm flipH="1">
                  <a:off x="8978536" y="1028733"/>
                  <a:ext cx="2895600" cy="2895600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1750">
                  <a:solidFill>
                    <a:srgbClr val="FF99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Rectangle 15"/>
                <p:cNvSpPr>
                  <a:spLocks noChangeArrowheads="1"/>
                </p:cNvSpPr>
                <p:nvPr/>
              </p:nvSpPr>
              <p:spPr bwMode="auto">
                <a:xfrm>
                  <a:off x="8978536" y="1028733"/>
                  <a:ext cx="2879725" cy="2879725"/>
                </a:xfrm>
                <a:prstGeom prst="rect">
                  <a:avLst/>
                </a:prstGeom>
                <a:noFill/>
                <a:ln w="31750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5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8962661" y="1020795"/>
                  <a:ext cx="2895600" cy="2895600"/>
                </a:xfrm>
                <a:prstGeom prst="line">
                  <a:avLst/>
                </a:prstGeom>
                <a:noFill/>
                <a:ln w="31750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8946786" y="1262973"/>
                  <a:ext cx="2663825" cy="1728788"/>
                </a:xfrm>
                <a:prstGeom prst="line">
                  <a:avLst/>
                </a:prstGeom>
                <a:noFill/>
                <a:ln w="38100">
                  <a:solidFill>
                    <a:srgbClr val="00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" name="Line 20"/>
                <p:cNvSpPr>
                  <a:spLocks noChangeShapeType="1"/>
                </p:cNvSpPr>
                <p:nvPr/>
              </p:nvSpPr>
              <p:spPr bwMode="auto">
                <a:xfrm>
                  <a:off x="11610611" y="1324008"/>
                  <a:ext cx="0" cy="2592387"/>
                </a:xfrm>
                <a:prstGeom prst="line">
                  <a:avLst/>
                </a:prstGeom>
                <a:noFill/>
                <a:ln w="19050">
                  <a:solidFill>
                    <a:schemeClr val="accent1"/>
                  </a:solidFill>
                  <a:prstDash val="dash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圆角矩形标注 27"/>
                  <p:cNvSpPr/>
                  <p:nvPr/>
                </p:nvSpPr>
                <p:spPr>
                  <a:xfrm>
                    <a:off x="9973235" y="2918206"/>
                    <a:ext cx="1622732" cy="561984"/>
                  </a:xfrm>
                  <a:prstGeom prst="wedgeRoundRectCallout">
                    <a:avLst>
                      <a:gd name="adj1" fmla="val -50323"/>
                      <a:gd name="adj2" fmla="val -141937"/>
                      <a:gd name="adj3" fmla="val 16667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dirty="0" smtClean="0">
                        <a:solidFill>
                          <a:schemeClr val="bg1"/>
                        </a:solidFill>
                      </a:rPr>
                      <a:t>斜率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num>
                          <m:den>
                            <m: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den>
                        </m:f>
                      </m:oMath>
                    </a14:m>
                    <a:endParaRPr lang="zh-CN" altLang="en-US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圆角矩形标注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73235" y="2918206"/>
                    <a:ext cx="1622732" cy="561984"/>
                  </a:xfrm>
                  <a:prstGeom prst="wedgeRoundRectCallout">
                    <a:avLst>
                      <a:gd name="adj1" fmla="val -50323"/>
                      <a:gd name="adj2" fmla="val -141937"/>
                      <a:gd name="adj3" fmla="val 16667"/>
                    </a:avLst>
                  </a:prstGeom>
                  <a:blipFill>
                    <a:blip r:embed="rId12"/>
                    <a:stretch>
                      <a:fillRect b="-1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45"/>
                  <p:cNvSpPr txBox="1"/>
                  <p:nvPr/>
                </p:nvSpPr>
                <p:spPr>
                  <a:xfrm>
                    <a:off x="8758811" y="2988455"/>
                    <a:ext cx="17722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6" name="文本框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58811" y="2988455"/>
                    <a:ext cx="177228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5000" r="-40000" b="-6071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/>
                <p:cNvSpPr txBox="1"/>
                <p:nvPr/>
              </p:nvSpPr>
              <p:spPr>
                <a:xfrm>
                  <a:off x="5343670" y="3863528"/>
                  <a:ext cx="1923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文本框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3670" y="3863528"/>
                  <a:ext cx="192360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59091" r="-59091" b="-6896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/>
                <p:cNvSpPr txBox="1"/>
                <p:nvPr/>
              </p:nvSpPr>
              <p:spPr>
                <a:xfrm>
                  <a:off x="8334923" y="3887192"/>
                  <a:ext cx="3686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1.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4923" y="3887192"/>
                  <a:ext cx="368691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30233" r="-48837" b="-7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/>
                <p:cNvSpPr txBox="1"/>
                <p:nvPr/>
              </p:nvSpPr>
              <p:spPr>
                <a:xfrm>
                  <a:off x="7402325" y="3898968"/>
                  <a:ext cx="19454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文本框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2325" y="3898968"/>
                  <a:ext cx="194540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40909" r="-40909" b="-6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直接箭头连接符 50"/>
            <p:cNvCxnSpPr/>
            <p:nvPr/>
          </p:nvCxnSpPr>
          <p:spPr>
            <a:xfrm>
              <a:off x="6534159" y="4052332"/>
              <a:ext cx="71845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/>
                <p:cNvSpPr txBox="1"/>
                <p:nvPr/>
              </p:nvSpPr>
              <p:spPr>
                <a:xfrm>
                  <a:off x="5301845" y="1577987"/>
                  <a:ext cx="197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1845" y="1577987"/>
                  <a:ext cx="197939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60870" r="-52174" b="-103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箭头连接符 52"/>
            <p:cNvCxnSpPr/>
            <p:nvPr/>
          </p:nvCxnSpPr>
          <p:spPr>
            <a:xfrm flipV="1">
              <a:off x="5368022" y="1877914"/>
              <a:ext cx="1" cy="77090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/>
          <p:cNvGrpSpPr/>
          <p:nvPr/>
        </p:nvGrpSpPr>
        <p:grpSpPr>
          <a:xfrm>
            <a:off x="7557122" y="3262411"/>
            <a:ext cx="3825446" cy="3432770"/>
            <a:chOff x="7535487" y="2402377"/>
            <a:chExt cx="4205282" cy="4039581"/>
          </a:xfrm>
        </p:grpSpPr>
        <p:sp>
          <p:nvSpPr>
            <p:cNvPr id="58" name="矩形 57"/>
            <p:cNvSpPr/>
            <p:nvPr/>
          </p:nvSpPr>
          <p:spPr>
            <a:xfrm>
              <a:off x="8023830" y="2868337"/>
              <a:ext cx="3139612" cy="3203276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9" name="直接连接符 58"/>
            <p:cNvCxnSpPr/>
            <p:nvPr/>
          </p:nvCxnSpPr>
          <p:spPr>
            <a:xfrm flipV="1">
              <a:off x="8023830" y="2868337"/>
              <a:ext cx="3139612" cy="3203276"/>
            </a:xfrm>
            <a:prstGeom prst="line">
              <a:avLst/>
            </a:prstGeom>
            <a:ln w="317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文本框 59"/>
            <p:cNvSpPr txBox="1"/>
            <p:nvPr/>
          </p:nvSpPr>
          <p:spPr>
            <a:xfrm>
              <a:off x="7644028" y="5788282"/>
              <a:ext cx="379801" cy="486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7535487" y="2664745"/>
              <a:ext cx="596884" cy="486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1163442" y="5747947"/>
              <a:ext cx="577327" cy="486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3" name="直接箭头连接符 62"/>
            <p:cNvCxnSpPr/>
            <p:nvPr/>
          </p:nvCxnSpPr>
          <p:spPr>
            <a:xfrm flipV="1">
              <a:off x="10502658" y="6056472"/>
              <a:ext cx="829994" cy="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/>
                <p:cNvSpPr txBox="1"/>
                <p:nvPr/>
              </p:nvSpPr>
              <p:spPr>
                <a:xfrm>
                  <a:off x="11092218" y="5987232"/>
                  <a:ext cx="3663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4" name="文本框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2218" y="5987232"/>
                  <a:ext cx="366382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39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直接箭头连接符 64"/>
            <p:cNvCxnSpPr/>
            <p:nvPr/>
          </p:nvCxnSpPr>
          <p:spPr>
            <a:xfrm flipV="1">
              <a:off x="8020044" y="2632684"/>
              <a:ext cx="0" cy="1224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/>
                <p:cNvSpPr txBox="1"/>
                <p:nvPr/>
              </p:nvSpPr>
              <p:spPr>
                <a:xfrm>
                  <a:off x="9762683" y="4115012"/>
                  <a:ext cx="12504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F</m:t>
                            </m:r>
                          </m:sub>
                        </m:sSub>
                        <m:r>
                          <a:rPr lang="zh-CN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，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F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6" name="文本框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2683" y="4115012"/>
                  <a:ext cx="1250471" cy="369332"/>
                </a:xfrm>
                <a:prstGeom prst="rect">
                  <a:avLst/>
                </a:prstGeom>
                <a:blipFill>
                  <a:blip r:embed="rId19"/>
                  <a:stretch>
                    <a:fillRect r="-5348" b="-352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/>
                <p:cNvSpPr txBox="1"/>
                <p:nvPr/>
              </p:nvSpPr>
              <p:spPr>
                <a:xfrm>
                  <a:off x="9509620" y="6072626"/>
                  <a:ext cx="4782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7" name="文本框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9620" y="6072626"/>
                  <a:ext cx="478272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96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接连接符 67"/>
            <p:cNvCxnSpPr>
              <a:stCxn id="67" idx="0"/>
            </p:cNvCxnSpPr>
            <p:nvPr/>
          </p:nvCxnSpPr>
          <p:spPr>
            <a:xfrm flipV="1">
              <a:off x="9748756" y="3202161"/>
              <a:ext cx="0" cy="287046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9734688" y="3123029"/>
              <a:ext cx="661336" cy="116823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 flipV="1">
              <a:off x="8852111" y="3892731"/>
              <a:ext cx="896645" cy="39852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8721969" y="4306286"/>
              <a:ext cx="1012719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8609428" y="4306286"/>
              <a:ext cx="1125260" cy="49853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/>
                <p:cNvSpPr txBox="1"/>
                <p:nvPr/>
              </p:nvSpPr>
              <p:spPr>
                <a:xfrm>
                  <a:off x="7734891" y="2402377"/>
                  <a:ext cx="2680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3" name="文本框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4891" y="2402377"/>
                  <a:ext cx="268079" cy="369332"/>
                </a:xfrm>
                <a:prstGeom prst="rect">
                  <a:avLst/>
                </a:prstGeom>
                <a:blipFill>
                  <a:blip r:embed="rId21"/>
                  <a:stretch>
                    <a:fillRect r="-25000" b="-2692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73"/>
                <p:cNvSpPr txBox="1"/>
                <p:nvPr/>
              </p:nvSpPr>
              <p:spPr>
                <a:xfrm>
                  <a:off x="9229307" y="2686783"/>
                  <a:ext cx="825796" cy="65192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i="1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4" name="文本框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307" y="2686783"/>
                  <a:ext cx="825796" cy="651928"/>
                </a:xfrm>
                <a:prstGeom prst="rect">
                  <a:avLst/>
                </a:prstGeom>
                <a:blipFill>
                  <a:blip r:embed="rId22"/>
                  <a:stretch>
                    <a:fillRect b="-120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/>
                <p:cNvSpPr txBox="1"/>
                <p:nvPr/>
              </p:nvSpPr>
              <p:spPr>
                <a:xfrm>
                  <a:off x="10065356" y="2624492"/>
                  <a:ext cx="625749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i="1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5" name="文本框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5356" y="2624492"/>
                  <a:ext cx="625749" cy="553998"/>
                </a:xfrm>
                <a:prstGeom prst="rect">
                  <a:avLst/>
                </a:prstGeom>
                <a:blipFill>
                  <a:blip r:embed="rId23"/>
                  <a:stretch>
                    <a:fillRect l="-13830" r="-12766" b="-324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/>
                <p:cNvSpPr txBox="1"/>
                <p:nvPr/>
              </p:nvSpPr>
              <p:spPr>
                <a:xfrm>
                  <a:off x="8312666" y="3354561"/>
                  <a:ext cx="888990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altLang="zh-CN" i="1" dirty="0" smtClean="0">
                    <a:latin typeface="Cambria Math" panose="02040503050406030204" pitchFamily="18" charset="0"/>
                  </a:endParaRPr>
                </a:p>
                <a:p>
                  <a:r>
                    <a:rPr lang="en-US" altLang="zh-CN" b="0" dirty="0" smtClean="0"/>
                    <a:t>0&lt;</a:t>
                  </a:r>
                  <a:r>
                    <a:rPr lang="en-US" altLang="zh-CN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q</a:t>
                  </a:r>
                  <a14:m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6" name="文本框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666" y="3354561"/>
                  <a:ext cx="888990" cy="553998"/>
                </a:xfrm>
                <a:prstGeom prst="rect">
                  <a:avLst/>
                </a:prstGeom>
                <a:blipFill>
                  <a:blip r:embed="rId24"/>
                  <a:stretch>
                    <a:fillRect l="-18182" r="-6061" b="-480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/>
                <p:cNvSpPr txBox="1"/>
                <p:nvPr/>
              </p:nvSpPr>
              <p:spPr>
                <a:xfrm>
                  <a:off x="8165992" y="4035980"/>
                  <a:ext cx="50035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altLang="zh-CN" i="1" dirty="0" smtClean="0">
                    <a:latin typeface="Cambria Math" panose="02040503050406030204" pitchFamily="18" charset="0"/>
                  </a:endParaRPr>
                </a:p>
                <a:p>
                  <a:r>
                    <a:rPr lang="en-US" altLang="zh-CN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q</a:t>
                  </a:r>
                  <a:r>
                    <a:rPr lang="en-US" altLang="zh-CN" b="0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=0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77" name="文本框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5992" y="4035980"/>
                  <a:ext cx="500356" cy="553998"/>
                </a:xfrm>
                <a:prstGeom prst="rect">
                  <a:avLst/>
                </a:prstGeom>
                <a:blipFill>
                  <a:blip r:embed="rId25"/>
                  <a:stretch>
                    <a:fillRect l="-32432" r="-25676" b="-454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/>
                <p:cNvSpPr txBox="1"/>
                <p:nvPr/>
              </p:nvSpPr>
              <p:spPr>
                <a:xfrm>
                  <a:off x="8169350" y="4680703"/>
                  <a:ext cx="50035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altLang="zh-CN" i="1" dirty="0" smtClean="0">
                    <a:latin typeface="Cambria Math" panose="02040503050406030204" pitchFamily="18" charset="0"/>
                  </a:endParaRPr>
                </a:p>
                <a:p>
                  <a:r>
                    <a:rPr lang="en-US" altLang="zh-CN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q</a:t>
                  </a:r>
                  <a:r>
                    <a:rPr lang="en-US" altLang="zh-CN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&lt;</a:t>
                  </a:r>
                  <a:r>
                    <a:rPr lang="en-US" altLang="zh-CN" b="0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78" name="文本框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9350" y="4680703"/>
                  <a:ext cx="500356" cy="553998"/>
                </a:xfrm>
                <a:prstGeom prst="rect">
                  <a:avLst/>
                </a:prstGeom>
                <a:blipFill>
                  <a:blip r:embed="rId26"/>
                  <a:stretch>
                    <a:fillRect l="-30667" r="-25333" b="-454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直接连接符 78"/>
            <p:cNvCxnSpPr/>
            <p:nvPr/>
          </p:nvCxnSpPr>
          <p:spPr>
            <a:xfrm>
              <a:off x="10855504" y="3178490"/>
              <a:ext cx="0" cy="2893123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/>
                <p:cNvSpPr txBox="1"/>
                <p:nvPr/>
              </p:nvSpPr>
              <p:spPr>
                <a:xfrm>
                  <a:off x="10616369" y="6069795"/>
                  <a:ext cx="4910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D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0" name="文本框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6369" y="6069795"/>
                  <a:ext cx="491032" cy="369332"/>
                </a:xfrm>
                <a:prstGeom prst="rect">
                  <a:avLst/>
                </a:prstGeom>
                <a:blipFill>
                  <a:blip r:embed="rId27"/>
                  <a:stretch>
                    <a:fillRect b="-1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直接连接符 80"/>
            <p:cNvCxnSpPr/>
            <p:nvPr/>
          </p:nvCxnSpPr>
          <p:spPr>
            <a:xfrm>
              <a:off x="8609428" y="5458265"/>
              <a:ext cx="0" cy="61153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/>
                <p:cNvSpPr txBox="1"/>
                <p:nvPr/>
              </p:nvSpPr>
              <p:spPr>
                <a:xfrm>
                  <a:off x="8408021" y="5987232"/>
                  <a:ext cx="5398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W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2" name="文本框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8021" y="5987232"/>
                  <a:ext cx="539828" cy="369332"/>
                </a:xfrm>
                <a:prstGeom prst="rect">
                  <a:avLst/>
                </a:prstGeom>
                <a:blipFill>
                  <a:blip r:embed="rId28"/>
                  <a:stretch>
                    <a:fillRect b="-196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05154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6.8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  蒸馏单元操作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65760" y="809897"/>
                <a:ext cx="11521440" cy="5860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）回流比</a:t>
                </a:r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的选择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~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e>
                    </m:d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𝒎𝒊𝒏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①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全回流（上限）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特点：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塔顶上升蒸汽经冷凝器冷凝后全部引回塔顶称为全回流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操作线方程：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对角线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传质推动力最大。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为完成相同的分离任务，所需理论板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数为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最少。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	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=∞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circleNumDbPlain" startAt="2"/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最小回流比（下限）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对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一定的分离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要求，当两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条操作线交点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𝒅</m:t>
                    </m:r>
                  </m:oMath>
                </a14:m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点恰好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落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在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平衡线上，相应的回流比为最小回流比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𝐦𝐢𝐧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。</m:t>
                    </m:r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无传质推动力，也就是说在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进料板附近区域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，汽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液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两相组成无变化，即塔板无增浓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作用。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为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完成相同的分离任务，所需理论板数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为无穷多。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" y="809897"/>
                <a:ext cx="11521440" cy="5860643"/>
              </a:xfrm>
              <a:prstGeom prst="rect">
                <a:avLst/>
              </a:prstGeom>
              <a:blipFill>
                <a:blip r:embed="rId2"/>
                <a:stretch>
                  <a:fillRect l="-794" t="-1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左箭头 5"/>
          <p:cNvSpPr/>
          <p:nvPr/>
        </p:nvSpPr>
        <p:spPr>
          <a:xfrm>
            <a:off x="4349932" y="2142308"/>
            <a:ext cx="692331" cy="522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3" name="组合 82"/>
          <p:cNvGrpSpPr/>
          <p:nvPr/>
        </p:nvGrpSpPr>
        <p:grpSpPr>
          <a:xfrm>
            <a:off x="9498794" y="927463"/>
            <a:ext cx="2388406" cy="1970057"/>
            <a:chOff x="5301845" y="1025904"/>
            <a:chExt cx="3401769" cy="3150063"/>
          </a:xfrm>
        </p:grpSpPr>
        <p:grpSp>
          <p:nvGrpSpPr>
            <p:cNvPr id="84" name="组合 83"/>
            <p:cNvGrpSpPr/>
            <p:nvPr/>
          </p:nvGrpSpPr>
          <p:grpSpPr>
            <a:xfrm>
              <a:off x="5317857" y="1025904"/>
              <a:ext cx="3252077" cy="2903538"/>
              <a:chOff x="8758811" y="1155989"/>
              <a:chExt cx="3252077" cy="2903538"/>
            </a:xfrm>
          </p:grpSpPr>
          <p:grpSp>
            <p:nvGrpSpPr>
              <p:cNvPr id="91" name="组合 90"/>
              <p:cNvGrpSpPr/>
              <p:nvPr/>
            </p:nvGrpSpPr>
            <p:grpSpPr>
              <a:xfrm>
                <a:off x="8965731" y="1155989"/>
                <a:ext cx="2911475" cy="2903538"/>
                <a:chOff x="8962661" y="1020795"/>
                <a:chExt cx="2911475" cy="2903538"/>
              </a:xfrm>
            </p:grpSpPr>
            <p:sp>
              <p:nvSpPr>
                <p:cNvPr id="94" name="Arc 17"/>
                <p:cNvSpPr>
                  <a:spLocks/>
                </p:cNvSpPr>
                <p:nvPr/>
              </p:nvSpPr>
              <p:spPr bwMode="auto">
                <a:xfrm flipH="1">
                  <a:off x="8978536" y="1028733"/>
                  <a:ext cx="2895600" cy="2895600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1750">
                  <a:solidFill>
                    <a:srgbClr val="FF99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" name="Rectangle 15"/>
                <p:cNvSpPr>
                  <a:spLocks noChangeArrowheads="1"/>
                </p:cNvSpPr>
                <p:nvPr/>
              </p:nvSpPr>
              <p:spPr bwMode="auto">
                <a:xfrm>
                  <a:off x="8978536" y="1028733"/>
                  <a:ext cx="2879725" cy="2879725"/>
                </a:xfrm>
                <a:prstGeom prst="rect">
                  <a:avLst/>
                </a:prstGeom>
                <a:noFill/>
                <a:ln w="31750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96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8962661" y="1020795"/>
                  <a:ext cx="2895600" cy="2895600"/>
                </a:xfrm>
                <a:prstGeom prst="line">
                  <a:avLst/>
                </a:prstGeom>
                <a:noFill/>
                <a:ln w="31750">
                  <a:solidFill>
                    <a:schemeClr val="accent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8" name="Line 20"/>
                <p:cNvSpPr>
                  <a:spLocks noChangeShapeType="1"/>
                </p:cNvSpPr>
                <p:nvPr/>
              </p:nvSpPr>
              <p:spPr bwMode="auto">
                <a:xfrm>
                  <a:off x="11610611" y="1324008"/>
                  <a:ext cx="0" cy="2592387"/>
                </a:xfrm>
                <a:prstGeom prst="line">
                  <a:avLst/>
                </a:prstGeom>
                <a:noFill/>
                <a:ln w="19050">
                  <a:solidFill>
                    <a:schemeClr val="accent1"/>
                  </a:solidFill>
                  <a:prstDash val="dash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2" name="圆角矩形标注 91"/>
              <p:cNvSpPr/>
              <p:nvPr/>
            </p:nvSpPr>
            <p:spPr>
              <a:xfrm>
                <a:off x="10388155" y="3060943"/>
                <a:ext cx="1622733" cy="561984"/>
              </a:xfrm>
              <a:prstGeom prst="wedgeRoundRectCallout">
                <a:avLst>
                  <a:gd name="adj1" fmla="val -50323"/>
                  <a:gd name="adj2" fmla="val -14193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</a:rPr>
                  <a:t>斜率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8758811" y="2988455"/>
                <a:ext cx="93" cy="442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zh-CN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/>
                <p:cNvSpPr txBox="1"/>
                <p:nvPr/>
              </p:nvSpPr>
              <p:spPr>
                <a:xfrm>
                  <a:off x="5343670" y="3863528"/>
                  <a:ext cx="1923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5" name="文本框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3670" y="3863528"/>
                  <a:ext cx="19236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4545" r="-63636" b="-6896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/>
                <p:cNvSpPr txBox="1"/>
                <p:nvPr/>
              </p:nvSpPr>
              <p:spPr>
                <a:xfrm>
                  <a:off x="8334923" y="3887192"/>
                  <a:ext cx="3686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1.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6" name="文本框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4923" y="3887192"/>
                  <a:ext cx="36869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3333" r="-50000" b="-7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/>
                <p:cNvSpPr txBox="1"/>
                <p:nvPr/>
              </p:nvSpPr>
              <p:spPr>
                <a:xfrm>
                  <a:off x="7402325" y="3898968"/>
                  <a:ext cx="19454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7" name="文本框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2325" y="3898968"/>
                  <a:ext cx="19454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9130" r="-34783" b="-6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直接箭头连接符 87"/>
            <p:cNvCxnSpPr/>
            <p:nvPr/>
          </p:nvCxnSpPr>
          <p:spPr>
            <a:xfrm>
              <a:off x="6534159" y="4052332"/>
              <a:ext cx="71845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/>
                <p:cNvSpPr txBox="1"/>
                <p:nvPr/>
              </p:nvSpPr>
              <p:spPr>
                <a:xfrm>
                  <a:off x="5301845" y="1577987"/>
                  <a:ext cx="197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9" name="文本框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1845" y="1577987"/>
                  <a:ext cx="19793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0870" r="-52174" b="-103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直接箭头连接符 89"/>
            <p:cNvCxnSpPr/>
            <p:nvPr/>
          </p:nvCxnSpPr>
          <p:spPr>
            <a:xfrm flipV="1">
              <a:off x="5368022" y="1877914"/>
              <a:ext cx="1" cy="77090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9" name="Picture 25" descr="图6－32最小回流比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532" y="3110176"/>
            <a:ext cx="4075611" cy="371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/>
              <p:cNvSpPr txBox="1"/>
              <p:nvPr/>
            </p:nvSpPr>
            <p:spPr>
              <a:xfrm>
                <a:off x="9756755" y="6150205"/>
                <a:ext cx="209006" cy="302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00" name="文本框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6755" y="6150205"/>
                <a:ext cx="209006" cy="302006"/>
              </a:xfrm>
              <a:prstGeom prst="rect">
                <a:avLst/>
              </a:prstGeom>
              <a:blipFill>
                <a:blip r:embed="rId8"/>
                <a:stretch>
                  <a:fillRect l="-29412" r="-44118"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/>
              <p:cNvSpPr txBox="1"/>
              <p:nvPr/>
            </p:nvSpPr>
            <p:spPr>
              <a:xfrm>
                <a:off x="8623234" y="4136311"/>
                <a:ext cx="209006" cy="302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01" name="文本框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234" y="4136311"/>
                <a:ext cx="209006" cy="302006"/>
              </a:xfrm>
              <a:prstGeom prst="rect">
                <a:avLst/>
              </a:prstGeom>
              <a:blipFill>
                <a:blip r:embed="rId9"/>
                <a:stretch>
                  <a:fillRect l="-41176" r="-47059"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8184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6.8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  蒸馏单元操作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39635" y="822960"/>
                <a:ext cx="11534502" cy="5837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/>
                  <a:t>二、能量衡算</a:t>
                </a:r>
                <a:endParaRPr lang="en-US" altLang="zh-CN" sz="2400" b="1" dirty="0" smtClean="0"/>
              </a:p>
              <a:p>
                <a:r>
                  <a:rPr lang="zh-CN" altLang="en-US" sz="2400" b="1" dirty="0" smtClean="0">
                    <a:latin typeface="+mn-ea"/>
                  </a:rPr>
                  <a:t>（</a:t>
                </a:r>
                <a:r>
                  <a:rPr lang="en-US" altLang="zh-CN" sz="2400" b="1" dirty="0" smtClean="0">
                    <a:latin typeface="+mn-ea"/>
                  </a:rPr>
                  <a:t>1</a:t>
                </a:r>
                <a:r>
                  <a:rPr lang="zh-CN" altLang="en-US" sz="2400" b="1" dirty="0" smtClean="0">
                    <a:latin typeface="+mn-ea"/>
                  </a:rPr>
                  <a:t>）</a:t>
                </a:r>
                <a:r>
                  <a:rPr lang="en-US" altLang="zh-CN" sz="2400" b="1" dirty="0" smtClean="0">
                    <a:latin typeface="+mn-ea"/>
                  </a:rPr>
                  <a:t> </a:t>
                </a:r>
                <a:r>
                  <a:rPr lang="zh-CN" altLang="en-US" sz="2400" b="1" dirty="0" smtClean="0">
                    <a:latin typeface="+mn-ea"/>
                  </a:rPr>
                  <a:t>加料板的热量衡算</a:t>
                </a:r>
                <a:endParaRPr lang="en-US" altLang="zh-CN" sz="2400" b="1" dirty="0" smtClean="0">
                  <a:latin typeface="+mn-ea"/>
                </a:endParaRPr>
              </a:p>
              <a:p>
                <a:pPr>
                  <a:lnSpc>
                    <a:spcPts val="4000"/>
                  </a:lnSpc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</m:oMath>
                </a14:m>
                <a:endParaRPr lang="en-US" altLang="zh-CN" sz="2400" b="1" dirty="0" smtClean="0">
                  <a:cs typeface="Times New Roman" panose="02020603050405020304" pitchFamily="18" charset="0"/>
                </a:endParaRPr>
              </a:p>
              <a:p>
                <a:pPr>
                  <a:lnSpc>
                    <a:spcPts val="4000"/>
                  </a:lnSpc>
                </a:pPr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𝑯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𝒉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4000"/>
                  </a:lnSpc>
                </a:pPr>
                <a:r>
                  <a:rPr lang="en-US" altLang="zh-CN" sz="2400" dirty="0" smtClean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	   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400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𝐏𝐋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𝐅</m:t>
                                </m:r>
                              </m:sub>
                            </m:s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𝐬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den>
                    </m:f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den>
                    </m:f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注意：饱和蒸汽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，饱和液体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zh-CN" sz="2400" b="1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+mn-ea"/>
                  </a:rPr>
                  <a:t>（</a:t>
                </a:r>
                <a:r>
                  <a:rPr lang="en-US" altLang="zh-CN" sz="2400" b="1" dirty="0">
                    <a:latin typeface="+mn-ea"/>
                  </a:rPr>
                  <a:t>2</a:t>
                </a:r>
                <a:r>
                  <a:rPr lang="zh-CN" altLang="en-US" sz="2400" b="1" dirty="0">
                    <a:latin typeface="+mn-ea"/>
                  </a:rPr>
                  <a:t>）</a:t>
                </a:r>
                <a:r>
                  <a:rPr lang="en-US" altLang="zh-CN" sz="2400" b="1" dirty="0">
                    <a:latin typeface="+mn-ea"/>
                  </a:rPr>
                  <a:t> </a:t>
                </a:r>
                <a:r>
                  <a:rPr lang="zh-CN" altLang="en-US" sz="2400" b="1" dirty="0">
                    <a:latin typeface="+mn-ea"/>
                  </a:rPr>
                  <a:t>冷凝器的</a:t>
                </a:r>
                <a:r>
                  <a:rPr lang="zh-CN" altLang="en-US" sz="2400" b="1" dirty="0" smtClean="0">
                    <a:latin typeface="+mn-ea"/>
                  </a:rPr>
                  <a:t>热量衡算</a:t>
                </a:r>
                <a:endParaRPr lang="en-US" altLang="zh-CN" sz="2400" b="1" dirty="0" smtClean="0">
                  <a:latin typeface="+mn-ea"/>
                </a:endParaRPr>
              </a:p>
              <a:p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sub>
                    </m:sSub>
                  </m:oMath>
                </a14:m>
                <a:endParaRPr lang="en-US" altLang="zh-CN" sz="2400" b="1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+mn-ea"/>
                </a:endParaRPr>
              </a:p>
              <a:p>
                <a:r>
                  <a:rPr lang="zh-CN" altLang="en-US" sz="2400" b="1" dirty="0" smtClean="0">
                    <a:latin typeface="+mn-ea"/>
                  </a:rPr>
                  <a:t>（</a:t>
                </a:r>
                <a:r>
                  <a:rPr lang="en-US" altLang="zh-CN" sz="2400" b="1" dirty="0" smtClean="0">
                    <a:latin typeface="+mn-ea"/>
                  </a:rPr>
                  <a:t>3</a:t>
                </a:r>
                <a:r>
                  <a:rPr lang="zh-CN" altLang="en-US" sz="2400" b="1" dirty="0" smtClean="0">
                    <a:latin typeface="+mn-ea"/>
                  </a:rPr>
                  <a:t>）再沸器</a:t>
                </a:r>
                <a:r>
                  <a:rPr lang="zh-CN" altLang="en-US" sz="2400" b="1" dirty="0">
                    <a:latin typeface="+mn-ea"/>
                  </a:rPr>
                  <a:t>的热量衡算</a:t>
                </a:r>
                <a:endParaRPr lang="en-US" altLang="zh-CN" sz="2400" b="1" dirty="0">
                  <a:latin typeface="+mn-ea"/>
                </a:endParaRPr>
              </a:p>
              <a:p>
                <a:pPr>
                  <a:lnSpc>
                    <a:spcPts val="4000"/>
                  </a:lnSpc>
                </a:pPr>
                <a:r>
                  <a:rPr lang="en-US" altLang="zh-CN" sz="2400" b="1" dirty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𝑩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sz="2400" b="1" dirty="0" smtClean="0">
                  <a:latin typeface="+mn-ea"/>
                </a:endParaRPr>
              </a:p>
              <a:p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𝑩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35" y="822960"/>
                <a:ext cx="11534502" cy="5837495"/>
              </a:xfrm>
              <a:prstGeom prst="rect">
                <a:avLst/>
              </a:prstGeom>
              <a:blipFill>
                <a:blip r:embed="rId2"/>
                <a:stretch>
                  <a:fillRect l="-846" t="-1253" b="-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形标注 3"/>
          <p:cNvSpPr/>
          <p:nvPr/>
        </p:nvSpPr>
        <p:spPr>
          <a:xfrm>
            <a:off x="6376421" y="822960"/>
            <a:ext cx="5066642" cy="653143"/>
          </a:xfrm>
          <a:prstGeom prst="wedgeEllipseCallout">
            <a:avLst>
              <a:gd name="adj1" fmla="val -62607"/>
              <a:gd name="adj2" fmla="val 178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/>
              <a:t>原料在饱和蒸汽、饱和液体状态下的摩尔焓</a:t>
            </a:r>
            <a:endParaRPr lang="zh-CN" altLang="en-US" sz="1400" dirty="0"/>
          </a:p>
        </p:txBody>
      </p:sp>
      <p:sp>
        <p:nvSpPr>
          <p:cNvPr id="5" name="右箭头 4"/>
          <p:cNvSpPr/>
          <p:nvPr/>
        </p:nvSpPr>
        <p:spPr>
          <a:xfrm>
            <a:off x="966651" y="2286000"/>
            <a:ext cx="757646" cy="78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966651" y="2869475"/>
            <a:ext cx="757646" cy="78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246666" y="3788430"/>
                <a:ext cx="2317237" cy="2875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altLang="zh-CN" sz="2000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altLang="zh-CN" sz="2000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altLang="zh-CN" sz="2000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altLang="zh-CN" sz="2000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en-US" altLang="zh-CN" sz="20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𝑚𝐵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altLang="zh-CN" sz="20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𝒎𝒄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666" y="3788430"/>
                <a:ext cx="2317237" cy="28752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箭头 8"/>
          <p:cNvSpPr/>
          <p:nvPr/>
        </p:nvSpPr>
        <p:spPr>
          <a:xfrm>
            <a:off x="966651" y="5124714"/>
            <a:ext cx="757646" cy="78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966651" y="6391811"/>
            <a:ext cx="757646" cy="78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形标注 10"/>
          <p:cNvSpPr/>
          <p:nvPr/>
        </p:nvSpPr>
        <p:spPr>
          <a:xfrm>
            <a:off x="8420894" y="5017286"/>
            <a:ext cx="1580335" cy="447363"/>
          </a:xfrm>
          <a:prstGeom prst="wedgeEllipseCallout">
            <a:avLst>
              <a:gd name="adj1" fmla="val -75853"/>
              <a:gd name="adj2" fmla="val 100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/>
              <a:t>水蒸汽用量</a:t>
            </a:r>
            <a:endParaRPr lang="zh-CN" altLang="en-US" sz="1400" dirty="0"/>
          </a:p>
        </p:txBody>
      </p:sp>
      <p:sp>
        <p:nvSpPr>
          <p:cNvPr id="12" name="椭圆形标注 11"/>
          <p:cNvSpPr/>
          <p:nvPr/>
        </p:nvSpPr>
        <p:spPr>
          <a:xfrm>
            <a:off x="8420894" y="5710277"/>
            <a:ext cx="1670298" cy="403803"/>
          </a:xfrm>
          <a:prstGeom prst="wedgeEllipseCallout">
            <a:avLst>
              <a:gd name="adj1" fmla="val -66982"/>
              <a:gd name="adj2" fmla="val 9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/>
              <a:t>冷却水用量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9997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6.8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  蒸馏单元操作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18012" y="822960"/>
                <a:ext cx="11456125" cy="5498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latin typeface="+mn-ea"/>
                  </a:rPr>
                  <a:t>三、平衡关系</a:t>
                </a:r>
                <a:endParaRPr lang="en-US" altLang="zh-CN" sz="2400" b="1" dirty="0" smtClean="0">
                  <a:latin typeface="+mn-ea"/>
                </a:endParaRPr>
              </a:p>
              <a:p>
                <a:r>
                  <a:rPr lang="zh-CN" altLang="en-US" sz="2400" dirty="0" smtClean="0">
                    <a:latin typeface="+mn-ea"/>
                  </a:rPr>
                  <a:t>（</a:t>
                </a:r>
                <a:r>
                  <a:rPr lang="en-US" altLang="zh-CN" sz="2400" dirty="0" smtClean="0">
                    <a:latin typeface="+mn-ea"/>
                  </a:rPr>
                  <a:t>1</a:t>
                </a:r>
                <a:r>
                  <a:rPr lang="zh-CN" altLang="en-US" sz="2400" dirty="0" smtClean="0">
                    <a:latin typeface="+mn-ea"/>
                  </a:rPr>
                  <a:t>）理想</a:t>
                </a:r>
                <a:r>
                  <a:rPr lang="zh-CN" altLang="en-US" sz="2400" dirty="0">
                    <a:latin typeface="+mn-ea"/>
                  </a:rPr>
                  <a:t>物系</a:t>
                </a:r>
                <a:r>
                  <a:rPr lang="zh-CN" altLang="en-US" sz="2400" dirty="0" smtClean="0">
                    <a:latin typeface="+mn-ea"/>
                  </a:rPr>
                  <a:t>的汽液相平衡</a:t>
                </a:r>
                <a:endParaRPr lang="en-US" altLang="zh-CN" sz="2400" dirty="0" smtClean="0">
                  <a:latin typeface="+mn-ea"/>
                </a:endParaRPr>
              </a:p>
              <a:p>
                <a:r>
                  <a:rPr lang="zh-CN" altLang="zh-CN" sz="2400" dirty="0" smtClean="0">
                    <a:latin typeface="+mn-ea"/>
                    <a:ea typeface="等线" panose="02010600030101010101" pitchFamily="2" charset="-122"/>
                  </a:rPr>
                  <a:t>①</a:t>
                </a:r>
                <a:r>
                  <a:rPr lang="en-US" altLang="zh-CN" sz="2400" dirty="0" smtClean="0">
                    <a:latin typeface="+mn-ea"/>
                    <a:ea typeface="等线" panose="02010600030101010101" pitchFamily="2" charset="-122"/>
                  </a:rPr>
                  <a:t> </a:t>
                </a:r>
                <a:r>
                  <a:rPr lang="zh-CN" altLang="en-US" sz="2400" dirty="0" smtClean="0">
                    <a:latin typeface="+mn-ea"/>
                  </a:rPr>
                  <a:t>拉乌尔定律</a:t>
                </a:r>
                <a:endParaRPr lang="en-US" altLang="zh-CN" sz="2400" dirty="0" smtClean="0">
                  <a:latin typeface="+mn-ea"/>
                </a:endParaRPr>
              </a:p>
              <a:p>
                <a:r>
                  <a:rPr lang="en-US" altLang="zh-CN" sz="2400" dirty="0" smtClean="0"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°</m:t>
                        </m:r>
                      </m:sup>
                    </m:sSub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sub>
                    </m:sSub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°</m:t>
                        </m:r>
                      </m:sup>
                    </m:sSub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°</m:t>
                        </m:r>
                      </m:sup>
                    </m:sSub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 smtClean="0">
                  <a:latin typeface="+mn-ea"/>
                </a:endParaRPr>
              </a:p>
              <a:p>
                <a:r>
                  <a:rPr lang="en-US" altLang="zh-CN" sz="2400" dirty="0">
                    <a:latin typeface="+mn-ea"/>
                  </a:rPr>
                  <a:t>② </a:t>
                </a:r>
                <a:r>
                  <a:rPr lang="zh-CN" altLang="en-US" sz="2400" dirty="0">
                    <a:latin typeface="+mn-ea"/>
                  </a:rPr>
                  <a:t>泡点方程（露点方程</a:t>
                </a:r>
                <a:r>
                  <a:rPr lang="zh-CN" altLang="en-US" sz="2400" dirty="0" smtClean="0">
                    <a:latin typeface="+mn-ea"/>
                  </a:rPr>
                  <a:t>）</a:t>
                </a:r>
                <a:endParaRPr lang="en-US" altLang="zh-CN" sz="2400" dirty="0" smtClean="0">
                  <a:latin typeface="+mn-ea"/>
                </a:endParaRPr>
              </a:p>
              <a:p>
                <a:r>
                  <a:rPr lang="en-US" altLang="zh-CN" sz="2400" dirty="0">
                    <a:latin typeface="+mn-ea"/>
                  </a:rPr>
                  <a:t> </a:t>
                </a:r>
                <a:r>
                  <a:rPr lang="en-US" altLang="zh-CN" sz="2400" dirty="0" smtClean="0">
                    <a:latin typeface="+mn-ea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b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bSup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                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box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°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box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endParaRPr lang="en-US" altLang="zh-CN" sz="2400" dirty="0" smtClean="0">
                  <a:latin typeface="+mn-ea"/>
                </a:endParaRPr>
              </a:p>
              <a:p>
                <a:pPr marL="457200" indent="-457200">
                  <a:buAutoNum type="circleNumDbPlain" startAt="3"/>
                </a:pPr>
                <a:r>
                  <a:rPr lang="zh-CN" altLang="en-US" sz="2400" dirty="0" smtClean="0">
                    <a:latin typeface="+mn-ea"/>
                  </a:rPr>
                  <a:t>汽液平衡方程</a:t>
                </a:r>
                <a:endParaRPr lang="en-US" altLang="zh-CN" sz="2400" dirty="0" smtClean="0">
                  <a:latin typeface="+mn-ea"/>
                </a:endParaRPr>
              </a:p>
              <a:p>
                <a:r>
                  <a:rPr lang="en-US" altLang="zh-CN" sz="2400" dirty="0">
                    <a:latin typeface="+mn-ea"/>
                  </a:rPr>
                  <a:t> </a:t>
                </a:r>
                <a:r>
                  <a:rPr lang="en-US" altLang="zh-CN" sz="2400" dirty="0" smtClean="0">
                    <a:latin typeface="+mn-ea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altLang="zh-CN" sz="2400" dirty="0" smtClean="0">
                    <a:latin typeface="+mn-ea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顶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底</m:t>
                            </m:r>
                          </m:sub>
                        </m:sSub>
                      </m:e>
                    </m:rad>
                  </m:oMath>
                </a14:m>
                <a:endParaRPr lang="en-US" altLang="zh-CN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zh-CN" altLang="en-US" sz="2400" dirty="0" smtClean="0">
                    <a:latin typeface="+mn-ea"/>
                  </a:rPr>
                  <a:t>（</a:t>
                </a:r>
                <a:r>
                  <a:rPr lang="en-US" altLang="zh-CN" sz="2400" dirty="0" smtClean="0">
                    <a:latin typeface="+mn-ea"/>
                  </a:rPr>
                  <a:t>2</a:t>
                </a:r>
                <a:r>
                  <a:rPr lang="zh-CN" altLang="en-US" sz="2400" dirty="0" smtClean="0">
                    <a:latin typeface="+mn-ea"/>
                  </a:rPr>
                  <a:t>）总压对汽液相平衡的影响</a:t>
                </a:r>
                <a:endParaRPr lang="en-US" altLang="zh-CN" sz="2400" dirty="0" smtClean="0">
                  <a:latin typeface="+mn-ea"/>
                </a:endParaRPr>
              </a:p>
              <a:p>
                <a:r>
                  <a:rPr lang="en-US" altLang="zh-CN" sz="2400" b="1" dirty="0" smtClean="0">
                    <a:latin typeface="+mn-ea"/>
                    <a:ea typeface="等线" panose="02010600030101010101" pitchFamily="2" charset="-122"/>
                    <a:cs typeface="Txt" panose="00000400000000000000" pitchFamily="2" charset="0"/>
                  </a:rPr>
                  <a:t>	</a:t>
                </a:r>
                <a:r>
                  <a:rPr lang="zh-CN" altLang="en-US" sz="2400" b="1" dirty="0" smtClean="0">
                    <a:latin typeface="+mn-ea"/>
                    <a:ea typeface="等线" panose="02010600030101010101" pitchFamily="2" charset="-122"/>
                    <a:cs typeface="Txt" panose="00000400000000000000" pitchFamily="2" charset="0"/>
                  </a:rPr>
                  <a:t>①</a:t>
                </a:r>
                <a:r>
                  <a:rPr lang="zh-CN" altLang="en-US" sz="2400" dirty="0" smtClean="0">
                    <a:latin typeface="+mn-ea"/>
                    <a:cs typeface="Txt" panose="00000400000000000000" pitchFamily="2" charset="0"/>
                  </a:rPr>
                  <a:t>泡点</a:t>
                </a:r>
                <a:r>
                  <a:rPr lang="zh-CN" altLang="en-US" sz="2400" dirty="0">
                    <a:latin typeface="+mn-ea"/>
                    <a:cs typeface="Txt" panose="00000400000000000000" pitchFamily="2" charset="0"/>
                  </a:rPr>
                  <a:t>线、露点线向上</a:t>
                </a:r>
                <a:r>
                  <a:rPr lang="zh-CN" altLang="en-US" sz="2400" dirty="0" smtClean="0">
                    <a:latin typeface="+mn-ea"/>
                    <a:cs typeface="Txt" panose="00000400000000000000" pitchFamily="2" charset="0"/>
                  </a:rPr>
                  <a:t>移动。</a:t>
                </a:r>
                <a:endParaRPr lang="en-US" altLang="zh-CN" sz="2400" dirty="0">
                  <a:latin typeface="+mn-ea"/>
                  <a:cs typeface="Txt" panose="00000400000000000000" pitchFamily="2" charset="0"/>
                </a:endParaRPr>
              </a:p>
              <a:p>
                <a:r>
                  <a:rPr lang="en-US" altLang="zh-CN" sz="2400" dirty="0" smtClean="0">
                    <a:latin typeface="+mn-ea"/>
                    <a:ea typeface="等线" panose="02010600030101010101" pitchFamily="2" charset="-122"/>
                    <a:cs typeface="Txt" panose="00000400000000000000" pitchFamily="2" charset="0"/>
                  </a:rPr>
                  <a:t>	</a:t>
                </a:r>
                <a:r>
                  <a:rPr lang="zh-CN" altLang="zh-CN" sz="2400" dirty="0" smtClean="0">
                    <a:latin typeface="+mn-ea"/>
                    <a:ea typeface="等线" panose="02010600030101010101" pitchFamily="2" charset="-122"/>
                    <a:cs typeface="Txt" panose="00000400000000000000" pitchFamily="2" charset="0"/>
                  </a:rPr>
                  <a:t>②</a:t>
                </a:r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气</a:t>
                </a:r>
                <a:r>
                  <a:rPr lang="zh-CN" altLang="en-US" sz="2400" dirty="0">
                    <a:latin typeface="+mn-ea"/>
                    <a:cs typeface="Times New Roman" panose="02020603050405020304" pitchFamily="18" charset="0"/>
                  </a:rPr>
                  <a:t>液共存区变窄。</a:t>
                </a:r>
                <a:endParaRPr lang="en-US" altLang="zh-CN" sz="2400" dirty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 smtClean="0">
                    <a:latin typeface="+mn-ea"/>
                    <a:ea typeface="等线" panose="02010600030101010101" pitchFamily="2" charset="-122"/>
                    <a:cs typeface="Times New Roman" panose="02020603050405020304" pitchFamily="18" charset="0"/>
                  </a:rPr>
                  <a:t>	③</a:t>
                </a:r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相平衡</a:t>
                </a:r>
                <a:r>
                  <a:rPr lang="zh-CN" altLang="en-US" sz="2400" dirty="0">
                    <a:latin typeface="+mn-ea"/>
                    <a:cs typeface="Times New Roman" panose="02020603050405020304" pitchFamily="18" charset="0"/>
                  </a:rPr>
                  <a:t>曲线向对角线靠拢，分离变得</a:t>
                </a:r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困难。</a:t>
                </a:r>
                <a:endParaRPr lang="en-US" altLang="zh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12" y="822960"/>
                <a:ext cx="11456125" cy="5498044"/>
              </a:xfrm>
              <a:prstGeom prst="rect">
                <a:avLst/>
              </a:prstGeom>
              <a:blipFill>
                <a:blip r:embed="rId2"/>
                <a:stretch>
                  <a:fillRect l="-852" t="-887" b="-1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192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6.8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  蒸馏单元操作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52696" y="836022"/>
                <a:ext cx="11508377" cy="5132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）理论板数的确定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zh-CN" sz="2400" dirty="0">
                    <a:latin typeface="+mn-ea"/>
                    <a:cs typeface="Times New Roman" panose="02020603050405020304" pitchFamily="18" charset="0"/>
                  </a:rPr>
                  <a:t>①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逐板计算法</a:t>
                </a:r>
                <a:endParaRPr lang="en-US" altLang="zh-CN" sz="2400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smtClean="0">
                    <a:latin typeface="+mn-ea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交替使用相平衡方程和操作线方程，使用相平衡方程的次数就是理论板数（含再沸器）</a:t>
                </a:r>
                <a:endParaRPr lang="en-US" altLang="zh-CN" sz="2400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smtClean="0">
                    <a:latin typeface="+mn-ea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400" dirty="0">
                    <a:latin typeface="+mn-ea"/>
                    <a:cs typeface="Times New Roman" panose="02020603050405020304" pitchFamily="18" charset="0"/>
                  </a:rPr>
                  <a:t>② </a:t>
                </a:r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图解法</a:t>
                </a:r>
                <a:endParaRPr lang="en-US" altLang="zh-CN" sz="2400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smtClean="0">
                    <a:latin typeface="+mn-ea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在相平衡线和操作线之间做直角梯形。梯形的个数为理论板数（含再沸器）。</a:t>
                </a:r>
                <a:endParaRPr lang="en-US" altLang="zh-CN" sz="2400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梯形的水平线表示液相经过塔板后减浓程度，垂直线表示气相经过塔板后增浓程度。</a:t>
                </a:r>
                <a:endParaRPr lang="en-US" altLang="zh-CN" sz="2400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smtClean="0">
                    <a:latin typeface="+mn-ea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400" dirty="0">
                    <a:latin typeface="+mn-ea"/>
                    <a:cs typeface="Times New Roman" panose="02020603050405020304" pitchFamily="18" charset="0"/>
                  </a:rPr>
                  <a:t>③ </a:t>
                </a:r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捷算法</a:t>
                </a:r>
                <a:endParaRPr lang="en-US" altLang="zh-CN" sz="2400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smtClean="0">
                    <a:latin typeface="+mn-ea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根据吉利兰关联图求出理论板数。横坐标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zh-CN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纵坐标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altLang="zh-CN" sz="2400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+mn-ea"/>
                    <a:cs typeface="Times New Roman" panose="02020603050405020304" pitchFamily="18" charset="0"/>
                  </a:rPr>
                  <a:t>最小理论板数（不包括再沸器）</a:t>
                </a:r>
                <a:r>
                  <a:rPr lang="en-US" altLang="zh-CN" sz="2400" b="1" i="1" dirty="0">
                    <a:latin typeface="+mn-ea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𝐦𝐢𝐧</m:t>
                        </m:r>
                      </m:sub>
                    </m:sSub>
                    <m:r>
                      <a:rPr lang="en-US" altLang="zh-CN" sz="24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𝒍𝒈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>
                                            <a:latin typeface="Cambria Math" panose="02040503050406030204" pitchFamily="18" charset="0"/>
                                          </a:rPr>
                                          <m:t>𝐃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>
                                            <a:latin typeface="Cambria Math" panose="02040503050406030204" pitchFamily="18" charset="0"/>
                                          </a:rPr>
                                          <m:t>𝐃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d>
                              <m:d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>
                                            <a:latin typeface="Cambria Math" panose="02040503050406030204" pitchFamily="18" charset="0"/>
                                          </a:rPr>
                                          <m:t>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>
                                            <a:latin typeface="Cambria Math" panose="02040503050406030204" pitchFamily="18" charset="0"/>
                                          </a:rPr>
                                          <m:t>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d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𝒍𝒈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dirty="0" smtClean="0">
                    <a:latin typeface="+mn-ea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𝐖</m:t>
                            </m:r>
                          </m:sub>
                        </m:sSub>
                      </m:e>
                    </m:rad>
                  </m:oMath>
                </a14:m>
                <a:endParaRPr lang="en-US" altLang="zh-CN" sz="2400" dirty="0" smtClean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zh-CN" sz="2400" dirty="0">
                  <a:latin typeface="+mn-ea"/>
                  <a:cs typeface="Times New Roman" panose="02020603050405020304" pitchFamily="18" charset="0"/>
                </a:endParaRPr>
              </a:p>
              <a:p>
                <a:endParaRPr lang="zh-CN" altLang="en-US" sz="2400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96" y="836022"/>
                <a:ext cx="11508377" cy="5132367"/>
              </a:xfrm>
              <a:prstGeom prst="rect">
                <a:avLst/>
              </a:prstGeom>
              <a:blipFill>
                <a:blip r:embed="rId2"/>
                <a:stretch>
                  <a:fillRect l="-847" t="-1306" r="-3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3942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6.8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  蒸馏单元操作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52696" y="836022"/>
                <a:ext cx="11508377" cy="5837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）最优加料位置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         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优加料板在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</m:sub>
                    </m:sSub>
                    <m:r>
                      <a:rPr lang="zh-CN" alt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且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处，在最优加料板位置加料，所需的理论板数最少。（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）为第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板的平衡组成，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为两操作线的交点。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）塔板效率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zh-CN" sz="2400" dirty="0">
                    <a:latin typeface="+mn-ea"/>
                    <a:cs typeface="Times New Roman" panose="02020603050405020304" pitchFamily="18" charset="0"/>
                  </a:rPr>
                  <a:t>①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全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塔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效率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𝑷</m:t>
                            </m:r>
                          </m:sub>
                        </m:sSub>
                      </m:den>
                    </m:f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𝟏𝟎𝟎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%</m:t>
                    </m:r>
                  </m:oMath>
                </a14:m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     </a:t>
                </a:r>
              </a:p>
              <a:p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②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单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板效率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气相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𝑴𝑽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实际板的气相浓度变化</m:t>
                        </m:r>
                      </m:num>
                      <m:den>
                        <m: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理论板的气相浓度变化</m:t>
                        </m:r>
                      </m:den>
                    </m:f>
                  </m:oMath>
                </a14:m>
                <a:endParaRPr lang="en-US" altLang="zh-CN" sz="2400" b="1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cs typeface="Times New Roman" panose="02020603050405020304" pitchFamily="18" charset="0"/>
                  </a:rPr>
                  <a:t>                 液相：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𝑴𝑳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den>
                    </m:f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实际板的液相浓度变化</m:t>
                        </m:r>
                      </m:num>
                      <m:den>
                        <m: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理论板的液相浓度变化</m:t>
                        </m:r>
                      </m:den>
                    </m:f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dirty="0">
                  <a:latin typeface="+mn-ea"/>
                  <a:cs typeface="Times New Roman" panose="02020603050405020304" pitchFamily="18" charset="0"/>
                </a:endParaRPr>
              </a:p>
              <a:p>
                <a:endParaRPr lang="zh-CN" altLang="en-US" sz="2400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96" y="836022"/>
                <a:ext cx="11508377" cy="5837752"/>
              </a:xfrm>
              <a:prstGeom prst="rect">
                <a:avLst/>
              </a:prstGeom>
              <a:blipFill>
                <a:blip r:embed="rId2"/>
                <a:stretch>
                  <a:fillRect l="-847" t="-1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9038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621017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6.8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     蒸馏单元操作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2696" y="836022"/>
            <a:ext cx="115083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）塔板负荷性能图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+mn-ea"/>
              <a:cs typeface="Times New Roman" panose="02020603050405020304" pitchFamily="18" charset="0"/>
            </a:endParaRPr>
          </a:p>
          <a:p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过量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液沫夹带线</a:t>
            </a:r>
            <a:r>
              <a:rPr lang="zh-CN" altLang="en-US" sz="2400" b="1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①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严重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漏液线（气相流量下限线）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②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液泛线</a:t>
            </a:r>
            <a:r>
              <a:rPr lang="zh-CN" altLang="en-US" sz="2400" b="1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③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液体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流量上限线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⑤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液体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流量下限线</a:t>
            </a:r>
            <a:r>
              <a:rPr lang="zh-CN" altLang="en-US" sz="2400" b="1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④</a:t>
            </a:r>
            <a:endParaRPr lang="en-US" altLang="zh-CN" sz="2400" b="1" dirty="0" smtClean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这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条线内的区域为塔板正常操作范围。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779623" y="1106846"/>
            <a:ext cx="5225143" cy="5646651"/>
            <a:chOff x="6779623" y="1106846"/>
            <a:chExt cx="5225143" cy="564665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9623" y="1776548"/>
              <a:ext cx="5225143" cy="49769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 rot="10800000" flipV="1">
                  <a:off x="6779623" y="1872795"/>
                  <a:ext cx="391885" cy="1477328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 smtClean="0">
                      <a:solidFill>
                        <a:srgbClr val="FF0000"/>
                      </a:solidFill>
                    </a:rPr>
                    <a:t>气相</a:t>
                  </a:r>
                  <a:endParaRPr lang="en-US" altLang="zh-CN" dirty="0" smtClean="0">
                    <a:solidFill>
                      <a:srgbClr val="FF0000"/>
                    </a:solidFill>
                  </a:endParaRPr>
                </a:p>
                <a:p>
                  <a:r>
                    <a:rPr lang="zh-CN" altLang="en-US" dirty="0" smtClean="0">
                      <a:solidFill>
                        <a:srgbClr val="FF0000"/>
                      </a:solidFill>
                    </a:rPr>
                    <a:t>负荷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V="1">
                  <a:off x="6779623" y="1872795"/>
                  <a:ext cx="391885" cy="1477328"/>
                </a:xfrm>
                <a:prstGeom prst="rect">
                  <a:avLst/>
                </a:prstGeom>
                <a:blipFill>
                  <a:blip r:embed="rId3"/>
                  <a:stretch>
                    <a:fillRect l="-12500" t="-2058" r="-203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9392194" y="6175585"/>
                  <a:ext cx="2266406" cy="369332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 smtClean="0">
                      <a:solidFill>
                        <a:srgbClr val="FF0000"/>
                      </a:solidFill>
                    </a:rPr>
                    <a:t>液相负荷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2194" y="6175585"/>
                  <a:ext cx="226640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419" t="-13115" b="-1967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圆角矩形标注 7"/>
            <p:cNvSpPr/>
            <p:nvPr/>
          </p:nvSpPr>
          <p:spPr>
            <a:xfrm>
              <a:off x="9013371" y="1106846"/>
              <a:ext cx="757646" cy="407279"/>
            </a:xfrm>
            <a:prstGeom prst="wedgeRoundRectCallout">
              <a:avLst>
                <a:gd name="adj1" fmla="val -38333"/>
                <a:gd name="adj2" fmla="val 16834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物</a:t>
              </a:r>
              <a:r>
                <a:rPr lang="zh-CN" altLang="en-US" dirty="0"/>
                <a:t>系</a:t>
              </a:r>
            </a:p>
          </p:txBody>
        </p:sp>
        <p:sp>
          <p:nvSpPr>
            <p:cNvPr id="9" name="圆角矩形标注 8"/>
            <p:cNvSpPr/>
            <p:nvPr/>
          </p:nvSpPr>
          <p:spPr>
            <a:xfrm>
              <a:off x="9865720" y="1125632"/>
              <a:ext cx="1903914" cy="407279"/>
            </a:xfrm>
            <a:prstGeom prst="wedgeRoundRectCallout">
              <a:avLst>
                <a:gd name="adj1" fmla="val -38333"/>
                <a:gd name="adj2" fmla="val 16834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塔板的结构尺寸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96334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977</TotalTime>
  <Words>858</Words>
  <Application>Microsoft Office PowerPoint</Application>
  <PresentationFormat>宽屏</PresentationFormat>
  <Paragraphs>223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等线</vt:lpstr>
      <vt:lpstr>黑体</vt:lpstr>
      <vt:lpstr>宋体</vt:lpstr>
      <vt:lpstr>Arial</vt:lpstr>
      <vt:lpstr>Cambria Math</vt:lpstr>
      <vt:lpstr>Times New Roman</vt:lpstr>
      <vt:lpstr>Trebuchet MS</vt:lpstr>
      <vt:lpstr>Tw Cen MT</vt:lpstr>
      <vt:lpstr>Txt</vt:lpstr>
      <vt:lpstr>电路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100</cp:revision>
  <cp:lastPrinted>2018-12-27T00:54:48Z</cp:lastPrinted>
  <dcterms:created xsi:type="dcterms:W3CDTF">2018-01-09T01:28:03Z</dcterms:created>
  <dcterms:modified xsi:type="dcterms:W3CDTF">2018-12-27T01:01:42Z</dcterms:modified>
</cp:coreProperties>
</file>